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0071100" cy="5664200"/>
  <p:notesSz cx="6858000" cy="9144000"/>
  <p:embeddedFontLst>
    <p:embeddedFont>
      <p:font typeface="Helvetica Neue" charset="0"/>
      <p:regular r:id="rId27"/>
      <p:bold r:id="rId28"/>
      <p:italic r:id="rId29"/>
      <p:boldItalic r:id="rId30"/>
    </p:embeddedFont>
    <p:embeddedFont>
      <p:font typeface="Calibri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jo1G/V77GuQ3AXLjb/BehrQlVS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492" y="186"/>
      </p:cViewPr>
      <p:guideLst>
        <p:guide orient="horz" pos="1784"/>
        <p:guide pos="31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84426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" name="Google Shape;43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5999" lvl="0" indent="-215999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3" name="Google Shape;183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5999" marR="0" lvl="0" indent="-2159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endParaRPr b="1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4" name="Google Shape;194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5999" lvl="0" indent="-215999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>
                <a:latin typeface="Arial"/>
                <a:ea typeface="Arial"/>
                <a:cs typeface="Arial"/>
                <a:sym typeface="Arial"/>
              </a:rPr>
              <a:t>Продукция направленная на поддержку печени.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3" name="Google Shape;203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5999" lvl="0" indent="-215999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>
                <a:latin typeface="Arial"/>
                <a:ea typeface="Arial"/>
                <a:cs typeface="Arial"/>
                <a:sym typeface="Arial"/>
              </a:rPr>
              <a:t>Coral-Mine и Oceanmin</a:t>
            </a:r>
            <a:endParaRPr sz="2000" b="0" i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3" name="Google Shape;233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5999" lvl="0" indent="-2159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5" name="Google Shape;245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5999" lvl="0" indent="-215999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6" name="Google Shape;256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5999" lvl="0" indent="-215999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>
                <a:latin typeface="Arial"/>
                <a:ea typeface="Arial"/>
                <a:cs typeface="Arial"/>
                <a:sym typeface="Arial"/>
              </a:rPr>
              <a:t>Растительные гепатопротекторы — экстракт артишока и экстракт расторопши в сочетании с экстрактом одуванчика и бетаином защищают печень и способствуют ее очищению от токсинов. Продукт будет полезен жителям мегаполисов, курящим и тем, кто избыточно потребляет алкоголь, жирную и острую пищу.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2" name="Google Shape;272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5999" lvl="0" indent="-215999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>
              <a:latin typeface="Arial"/>
              <a:ea typeface="Arial"/>
              <a:cs typeface="Arial"/>
              <a:sym typeface="Arial"/>
            </a:endParaRPr>
          </a:p>
          <a:p>
            <a:pPr marL="215999" lvl="0" indent="-215999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2000" b="0" i="0">
                <a:latin typeface="Arial"/>
                <a:ea typeface="Arial"/>
                <a:cs typeface="Arial"/>
                <a:sym typeface="Arial"/>
              </a:rPr>
            </a:br>
            <a:r>
              <a:rPr lang="ru-RU" sz="2000" b="0" i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2000" b="0" i="0">
                <a:latin typeface="Arial"/>
                <a:ea typeface="Arial"/>
                <a:cs typeface="Arial"/>
                <a:sym typeface="Arial"/>
              </a:rPr>
            </a:b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8" name="Google Shape;288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5999" lvl="0" indent="-215999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>
                <a:latin typeface="Arial"/>
                <a:ea typeface="Arial"/>
                <a:cs typeface="Arial"/>
                <a:sym typeface="Arial"/>
              </a:rPr>
              <a:t>Комплекс экстрактов тропических растений и цитрусовых способствует восстановлению клеток печени и защищает их от токсических воздействий. Улучшает самочувствие, регулирует уровень холестерина.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0" name="Google Shape;300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5999" lvl="0" indent="-215999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Ферменты Ассимилятор и Папайин.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0" name="Google Shape;330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5999" lvl="0" indent="-215999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Ферменты Ассимилятор и Папайин.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5999" lvl="0" indent="-215999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0" name="Google Shape;360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5999" lvl="0" indent="-215999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>
              <a:latin typeface="Arial"/>
              <a:ea typeface="Arial"/>
              <a:cs typeface="Arial"/>
              <a:sym typeface="Arial"/>
            </a:endParaRPr>
          </a:p>
          <a:p>
            <a:pPr marL="215999" lvl="0" indent="-215999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2000" b="0" i="0">
                <a:latin typeface="Arial"/>
                <a:ea typeface="Arial"/>
                <a:cs typeface="Arial"/>
                <a:sym typeface="Arial"/>
              </a:rPr>
            </a:br>
            <a:r>
              <a:rPr lang="ru-RU" sz="2000" b="0" i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2000" b="0" i="0">
                <a:latin typeface="Arial"/>
                <a:ea typeface="Arial"/>
                <a:cs typeface="Arial"/>
                <a:sym typeface="Arial"/>
              </a:rPr>
            </a:b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9" name="Google Shape;379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5999" lvl="0" indent="-215999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15999" lvl="0" indent="-215999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8" name="Google Shape;408;p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5999" lvl="0" indent="-215999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1" name="Google Shape;421;p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5999" lvl="0" indent="-2159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4" name="Google Shape;444;p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5999" lvl="0" indent="-215999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5999" lvl="0" indent="-215999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2" name="Google Shape;82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5999" lvl="0" indent="-215999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>
                <a:latin typeface="Arial"/>
                <a:ea typeface="Arial"/>
                <a:cs typeface="Arial"/>
                <a:sym typeface="Arial"/>
              </a:rPr>
              <a:t>Печень - это универсальный орган, масса которого составляет 1,2-1,5 кг у взрослого человека, отсутствие его несовместимо с жизнью.</a:t>
            </a:r>
            <a:endParaRPr b="1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Google Shape;98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5999" marR="0" lvl="0" indent="-2159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rPr lang="ru-RU" sz="2000" b="0" i="0">
                <a:latin typeface="Arial"/>
                <a:ea typeface="Arial"/>
                <a:cs typeface="Arial"/>
                <a:sym typeface="Arial"/>
              </a:rPr>
              <a:t>Главной функциональной единицей печени является гепатоцит, нормальная печень взрослого человека содержит около 250 биллионов гепатоцитов , гепатоциты составляют около 60% ткани печени.</a:t>
            </a:r>
            <a:endParaRPr/>
          </a:p>
          <a:p>
            <a:pPr marL="215999" marR="0" lvl="0" indent="-2159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endParaRPr sz="2000" b="0" i="0">
              <a:latin typeface="Arial"/>
              <a:ea typeface="Arial"/>
              <a:cs typeface="Arial"/>
              <a:sym typeface="Arial"/>
            </a:endParaRPr>
          </a:p>
          <a:p>
            <a:pPr marL="215999" marR="0" lvl="0" indent="-2159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endParaRPr sz="2000" b="0" i="0">
              <a:latin typeface="Arial"/>
              <a:ea typeface="Arial"/>
              <a:cs typeface="Arial"/>
              <a:sym typeface="Arial"/>
            </a:endParaRPr>
          </a:p>
          <a:p>
            <a:pPr marL="215999" marR="0" lvl="0" indent="-2159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rPr lang="ru-RU" sz="2000" b="0" i="0">
                <a:latin typeface="Arial"/>
                <a:ea typeface="Arial"/>
                <a:cs typeface="Arial"/>
                <a:sym typeface="Arial"/>
              </a:rPr>
              <a:t>Функции печени В печени протекают сложные процессы обмена белков и аминокислот, липидов, углеводов, биологически активных веществ (гормонов, биогенных аминов и витаминов), микроэлементов, регуляция водного обмена. В печени синтезируются многие вещества (например, желчи), необходимые для функционирования других органов.</a:t>
            </a:r>
            <a:endParaRPr b="1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8" name="Google Shape;108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5999" marR="0" lvl="0" indent="-2159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rPr lang="ru-RU" sz="2000" b="0" i="0">
                <a:latin typeface="Arial"/>
                <a:ea typeface="Arial"/>
                <a:cs typeface="Arial"/>
                <a:sym typeface="Arial"/>
              </a:rPr>
              <a:t>Функции печени.</a:t>
            </a:r>
            <a:endParaRPr/>
          </a:p>
          <a:p>
            <a:pPr marL="215999" marR="0" lvl="0" indent="-2159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rPr lang="ru-RU" sz="2000" b="0" i="0">
                <a:latin typeface="Arial"/>
                <a:ea typeface="Arial"/>
                <a:cs typeface="Arial"/>
                <a:sym typeface="Arial"/>
              </a:rPr>
              <a:t>В печени протекают сложные процессы обмена белков и аминокислот, липидов, углеводов, биологически активных веществ (гормонов, биогенных аминов и витаминов), микроэлементов, регуляция водного обмена.</a:t>
            </a:r>
            <a:endParaRPr/>
          </a:p>
          <a:p>
            <a:pPr marL="215999" marR="0" lvl="0" indent="-2159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rPr lang="ru-RU" sz="2000" b="0" i="0">
                <a:latin typeface="Arial"/>
                <a:ea typeface="Arial"/>
                <a:cs typeface="Arial"/>
                <a:sym typeface="Arial"/>
              </a:rPr>
              <a:t>В печени синтезируются многие вещества (например, желчи), необходимые для функционирования других органов.</a:t>
            </a:r>
            <a:endParaRPr b="1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8" name="Google Shape;118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5999" lvl="0" indent="-215999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6" name="Google Shape;136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5999" marR="0" lvl="0" indent="-2159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endParaRPr b="1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3" name="Google Shape;163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5999" marR="0" lvl="0" indent="-2159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endParaRPr b="1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tx">
  <p:cSld name="TITLE_AND_BODY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sldNum" idx="12"/>
          </p:nvPr>
        </p:nvSpPr>
        <p:spPr>
          <a:xfrm>
            <a:off x="9167582" y="5303756"/>
            <a:ext cx="220001" cy="20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7"/>
          <p:cNvSpPr txBox="1">
            <a:spLocks noGrp="1"/>
          </p:cNvSpPr>
          <p:nvPr>
            <p:ph type="title"/>
          </p:nvPr>
        </p:nvSpPr>
        <p:spPr>
          <a:xfrm>
            <a:off x="1260078" y="928028"/>
            <a:ext cx="7560469" cy="1974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Calibri"/>
              <a:buNone/>
              <a:defRPr sz="49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body" idx="1"/>
          </p:nvPr>
        </p:nvSpPr>
        <p:spPr>
          <a:xfrm>
            <a:off x="1260078" y="2978350"/>
            <a:ext cx="7560469" cy="136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sz="1900"/>
            </a:lvl1pPr>
            <a:lvl2pPr marL="914400" lvl="1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sz="1900"/>
            </a:lvl2pPr>
            <a:lvl3pPr marL="1371600" lvl="2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sz="1900"/>
            </a:lvl3pPr>
            <a:lvl4pPr marL="1828800" lvl="3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sz="1900"/>
            </a:lvl4pPr>
            <a:lvl5pPr marL="2286000" lvl="4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sz="1900"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9167582" y="5303756"/>
            <a:ext cx="220001" cy="20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>
  <p:cSld name="Заголовок и объект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title"/>
          </p:nvPr>
        </p:nvSpPr>
        <p:spPr>
          <a:xfrm>
            <a:off x="693043" y="301904"/>
            <a:ext cx="8694540" cy="1096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body" idx="1"/>
          </p:nvPr>
        </p:nvSpPr>
        <p:spPr>
          <a:xfrm>
            <a:off x="693043" y="1509521"/>
            <a:ext cx="8694540" cy="359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sldNum" idx="12"/>
          </p:nvPr>
        </p:nvSpPr>
        <p:spPr>
          <a:xfrm>
            <a:off x="9167582" y="5303756"/>
            <a:ext cx="220001" cy="20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>
  <p:cSld name="Заголовок раздела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9"/>
          <p:cNvSpPr txBox="1">
            <a:spLocks noGrp="1"/>
          </p:cNvSpPr>
          <p:nvPr>
            <p:ph type="title"/>
          </p:nvPr>
        </p:nvSpPr>
        <p:spPr>
          <a:xfrm>
            <a:off x="687791" y="1413700"/>
            <a:ext cx="8694542" cy="2358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Calibri"/>
              <a:buNone/>
              <a:defRPr sz="49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9"/>
          <p:cNvSpPr txBox="1">
            <a:spLocks noGrp="1"/>
          </p:cNvSpPr>
          <p:nvPr>
            <p:ph type="body" idx="1"/>
          </p:nvPr>
        </p:nvSpPr>
        <p:spPr>
          <a:xfrm>
            <a:off x="687791" y="3794807"/>
            <a:ext cx="8694542" cy="1240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Calibri"/>
              <a:buNone/>
              <a:defRPr sz="19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Calibri"/>
              <a:buNone/>
              <a:defRPr sz="19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Calibri"/>
              <a:buNone/>
              <a:defRPr sz="19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Calibri"/>
              <a:buNone/>
              <a:defRPr sz="19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Calibri"/>
              <a:buNone/>
              <a:defRPr sz="19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9"/>
          <p:cNvSpPr txBox="1">
            <a:spLocks noGrp="1"/>
          </p:cNvSpPr>
          <p:nvPr>
            <p:ph type="sldNum" idx="12"/>
          </p:nvPr>
        </p:nvSpPr>
        <p:spPr>
          <a:xfrm>
            <a:off x="9167582" y="5303756"/>
            <a:ext cx="220001" cy="20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>
  <p:cSld name="Сравнение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0"/>
          <p:cNvSpPr txBox="1">
            <a:spLocks noGrp="1"/>
          </p:cNvSpPr>
          <p:nvPr>
            <p:ph type="title"/>
          </p:nvPr>
        </p:nvSpPr>
        <p:spPr>
          <a:xfrm>
            <a:off x="694356" y="301904"/>
            <a:ext cx="8694540" cy="1096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0"/>
          <p:cNvSpPr txBox="1">
            <a:spLocks noGrp="1"/>
          </p:cNvSpPr>
          <p:nvPr>
            <p:ph type="body" idx="1"/>
          </p:nvPr>
        </p:nvSpPr>
        <p:spPr>
          <a:xfrm>
            <a:off x="694356" y="1390073"/>
            <a:ext cx="4264579" cy="681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sz="1900"/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sz="1900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sz="1900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sz="1900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sz="1900"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0"/>
          <p:cNvSpPr txBox="1">
            <a:spLocks noGrp="1"/>
          </p:cNvSpPr>
          <p:nvPr>
            <p:ph type="body" idx="2"/>
          </p:nvPr>
        </p:nvSpPr>
        <p:spPr>
          <a:xfrm>
            <a:off x="5103316" y="1390073"/>
            <a:ext cx="4285580" cy="681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0"/>
          <p:cNvSpPr txBox="1">
            <a:spLocks noGrp="1"/>
          </p:cNvSpPr>
          <p:nvPr>
            <p:ph type="sldNum" idx="12"/>
          </p:nvPr>
        </p:nvSpPr>
        <p:spPr>
          <a:xfrm>
            <a:off x="9167582" y="5303756"/>
            <a:ext cx="220001" cy="20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1"/>
          <p:cNvSpPr txBox="1">
            <a:spLocks noGrp="1"/>
          </p:cNvSpPr>
          <p:nvPr>
            <p:ph type="title"/>
          </p:nvPr>
        </p:nvSpPr>
        <p:spPr>
          <a:xfrm>
            <a:off x="693043" y="301904"/>
            <a:ext cx="8694540" cy="1096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sldNum" idx="12"/>
          </p:nvPr>
        </p:nvSpPr>
        <p:spPr>
          <a:xfrm>
            <a:off x="9167582" y="5303756"/>
            <a:ext cx="220001" cy="20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>
  <p:cSld name="Объект с подписью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2"/>
          <p:cNvSpPr txBox="1">
            <a:spLocks noGrp="1"/>
          </p:cNvSpPr>
          <p:nvPr>
            <p:ph type="title"/>
          </p:nvPr>
        </p:nvSpPr>
        <p:spPr>
          <a:xfrm>
            <a:off x="694356" y="378037"/>
            <a:ext cx="3251264" cy="1323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  <a:defRPr sz="26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2"/>
          <p:cNvSpPr txBox="1">
            <a:spLocks noGrp="1"/>
          </p:cNvSpPr>
          <p:nvPr>
            <p:ph type="body" idx="1"/>
          </p:nvPr>
        </p:nvSpPr>
        <p:spPr>
          <a:xfrm>
            <a:off x="4285579" y="816455"/>
            <a:ext cx="5103318" cy="4029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600"/>
              <a:buChar char="•"/>
              <a:defRPr sz="2600"/>
            </a:lvl1pPr>
            <a:lvl2pPr marL="914400" lvl="1" indent="-3937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600"/>
              <a:buChar char="•"/>
              <a:defRPr sz="2600"/>
            </a:lvl2pPr>
            <a:lvl3pPr marL="1371600" lvl="2" indent="-3937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600"/>
              <a:buChar char="•"/>
              <a:defRPr sz="2600"/>
            </a:lvl3pPr>
            <a:lvl4pPr marL="1828800" lvl="3" indent="-3937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600"/>
              <a:buChar char="•"/>
              <a:defRPr sz="2600"/>
            </a:lvl4pPr>
            <a:lvl5pPr marL="2286000" lvl="4" indent="-3937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600"/>
              <a:buChar char="•"/>
              <a:defRPr sz="2600"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32"/>
          <p:cNvSpPr txBox="1">
            <a:spLocks noGrp="1"/>
          </p:cNvSpPr>
          <p:nvPr>
            <p:ph type="body" idx="2"/>
          </p:nvPr>
        </p:nvSpPr>
        <p:spPr>
          <a:xfrm>
            <a:off x="694355" y="1701163"/>
            <a:ext cx="3251267" cy="3151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32"/>
          <p:cNvSpPr txBox="1">
            <a:spLocks noGrp="1"/>
          </p:cNvSpPr>
          <p:nvPr>
            <p:ph type="sldNum" idx="12"/>
          </p:nvPr>
        </p:nvSpPr>
        <p:spPr>
          <a:xfrm>
            <a:off x="9167582" y="5303756"/>
            <a:ext cx="220001" cy="20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>
  <p:cSld name="Рисунок с подписью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3"/>
          <p:cNvSpPr txBox="1">
            <a:spLocks noGrp="1"/>
          </p:cNvSpPr>
          <p:nvPr>
            <p:ph type="title"/>
          </p:nvPr>
        </p:nvSpPr>
        <p:spPr>
          <a:xfrm>
            <a:off x="694356" y="378037"/>
            <a:ext cx="3251264" cy="1323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  <a:defRPr sz="26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3"/>
          <p:cNvSpPr>
            <a:spLocks noGrp="1"/>
          </p:cNvSpPr>
          <p:nvPr>
            <p:ph type="pic" idx="2"/>
          </p:nvPr>
        </p:nvSpPr>
        <p:spPr>
          <a:xfrm>
            <a:off x="4285579" y="816455"/>
            <a:ext cx="5103318" cy="4029767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33"/>
          <p:cNvSpPr txBox="1">
            <a:spLocks noGrp="1"/>
          </p:cNvSpPr>
          <p:nvPr>
            <p:ph type="body" idx="1"/>
          </p:nvPr>
        </p:nvSpPr>
        <p:spPr>
          <a:xfrm>
            <a:off x="694356" y="1701163"/>
            <a:ext cx="3251264" cy="3151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/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3"/>
          <p:cNvSpPr txBox="1">
            <a:spLocks noGrp="1"/>
          </p:cNvSpPr>
          <p:nvPr>
            <p:ph type="sldNum" idx="12"/>
          </p:nvPr>
        </p:nvSpPr>
        <p:spPr>
          <a:xfrm>
            <a:off x="9167582" y="5303756"/>
            <a:ext cx="220001" cy="20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>
            <a:spLocks noGrp="1"/>
          </p:cNvSpPr>
          <p:nvPr>
            <p:ph type="title"/>
          </p:nvPr>
        </p:nvSpPr>
        <p:spPr>
          <a:xfrm>
            <a:off x="693043" y="301904"/>
            <a:ext cx="8694540" cy="1096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25"/>
          <p:cNvSpPr txBox="1">
            <a:spLocks noGrp="1"/>
          </p:cNvSpPr>
          <p:nvPr>
            <p:ph type="body" idx="1"/>
          </p:nvPr>
        </p:nvSpPr>
        <p:spPr>
          <a:xfrm>
            <a:off x="693043" y="1509521"/>
            <a:ext cx="8694540" cy="359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5"/>
          <p:cNvSpPr txBox="1">
            <a:spLocks noGrp="1"/>
          </p:cNvSpPr>
          <p:nvPr>
            <p:ph type="sldNum" idx="12"/>
          </p:nvPr>
        </p:nvSpPr>
        <p:spPr>
          <a:xfrm>
            <a:off x="9167582" y="5303756"/>
            <a:ext cx="220001" cy="20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B3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" descr="http://img.uduba.com/sovkusom.ru/wp-content/uploads/blog/k/kak-dozret-avokado/4_783x0.jpg?uduba_pid=7075172"/>
          <p:cNvPicPr preferRelativeResize="0"/>
          <p:nvPr/>
        </p:nvPicPr>
        <p:blipFill rotWithShape="1">
          <a:blip r:embed="rId3">
            <a:alphaModFix/>
          </a:blip>
          <a:srcRect l="35093" t="2004" r="1069" b="19628"/>
          <a:stretch/>
        </p:blipFill>
        <p:spPr>
          <a:xfrm flipH="1">
            <a:off x="4412724" y="2822782"/>
            <a:ext cx="2835443" cy="2828718"/>
          </a:xfrm>
          <a:prstGeom prst="flowChartDelay">
            <a:avLst/>
          </a:prstGeom>
          <a:noFill/>
          <a:ln>
            <a:noFill/>
          </a:ln>
        </p:spPr>
      </p:pic>
      <p:pic>
        <p:nvPicPr>
          <p:cNvPr id="46" name="Google Shape;46;p1" descr="https://www.novochag.ru/upload/img_cache/8f8/8f89952b49aa333a848e708ab116ed8c_ce_963x666x36x0_cropped_1332x888.jpg"/>
          <p:cNvPicPr preferRelativeResize="0"/>
          <p:nvPr/>
        </p:nvPicPr>
        <p:blipFill rotWithShape="1">
          <a:blip r:embed="rId4">
            <a:alphaModFix/>
          </a:blip>
          <a:srcRect l="18693" t="5641" r="18869" b="2119"/>
          <a:stretch/>
        </p:blipFill>
        <p:spPr>
          <a:xfrm>
            <a:off x="7240239" y="-13424"/>
            <a:ext cx="2837037" cy="2843688"/>
          </a:xfrm>
          <a:prstGeom prst="flowChartDelay">
            <a:avLst/>
          </a:prstGeom>
          <a:noFill/>
          <a:ln>
            <a:noFill/>
          </a:ln>
        </p:spPr>
      </p:pic>
      <p:sp>
        <p:nvSpPr>
          <p:cNvPr id="47" name="Google Shape;47;p1"/>
          <p:cNvSpPr txBox="1">
            <a:spLocks noGrp="1"/>
          </p:cNvSpPr>
          <p:nvPr>
            <p:ph type="body" idx="4294967295"/>
          </p:nvPr>
        </p:nvSpPr>
        <p:spPr>
          <a:xfrm>
            <a:off x="513080" y="3334147"/>
            <a:ext cx="2190653" cy="61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ct val="100000"/>
              <a:buNone/>
            </a:pPr>
            <a:r>
              <a:rPr lang="ru-RU" sz="2000" b="0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врач-нутрициолог</a:t>
            </a:r>
            <a:endParaRPr sz="2000" b="0" i="0" u="none" strike="noStrike" cap="non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61616"/>
              </a:buClr>
              <a:buSzPct val="100000"/>
              <a:buNone/>
            </a:pPr>
            <a:r>
              <a:rPr lang="ru-RU" sz="2000" b="0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Елена Мановска</a:t>
            </a:r>
            <a:endParaRPr sz="2000" b="0" i="0" u="none" strike="noStrike" cap="non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"/>
          <p:cNvSpPr/>
          <p:nvPr/>
        </p:nvSpPr>
        <p:spPr>
          <a:xfrm>
            <a:off x="513080" y="2855078"/>
            <a:ext cx="679306" cy="20549"/>
          </a:xfrm>
          <a:prstGeom prst="rect">
            <a:avLst/>
          </a:prstGeom>
          <a:solidFill>
            <a:srgbClr val="16161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9" name="Google Shape;49;p1" descr="Изображение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3080" y="4999662"/>
            <a:ext cx="821682" cy="1439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" name="Google Shape;50;p1"/>
          <p:cNvGrpSpPr/>
          <p:nvPr/>
        </p:nvGrpSpPr>
        <p:grpSpPr>
          <a:xfrm rot="5400000">
            <a:off x="7248352" y="2824738"/>
            <a:ext cx="2832099" cy="2838447"/>
            <a:chOff x="3572758" y="2083325"/>
            <a:chExt cx="3359217" cy="3366747"/>
          </a:xfrm>
        </p:grpSpPr>
        <p:sp>
          <p:nvSpPr>
            <p:cNvPr id="51" name="Google Shape;51;p1"/>
            <p:cNvSpPr/>
            <p:nvPr/>
          </p:nvSpPr>
          <p:spPr>
            <a:xfrm>
              <a:off x="3572759" y="2083325"/>
              <a:ext cx="3359216" cy="3359216"/>
            </a:xfrm>
            <a:prstGeom prst="teardrop">
              <a:avLst>
                <a:gd name="adj" fmla="val 100000"/>
              </a:avLst>
            </a:prstGeom>
            <a:solidFill>
              <a:srgbClr val="B6DF89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2" name="Google Shape;52;p1"/>
            <p:cNvSpPr/>
            <p:nvPr/>
          </p:nvSpPr>
          <p:spPr>
            <a:xfrm rot="10800000">
              <a:off x="3572758" y="2090856"/>
              <a:ext cx="3359216" cy="3359216"/>
            </a:xfrm>
            <a:prstGeom prst="teardrop">
              <a:avLst>
                <a:gd name="adj" fmla="val 100000"/>
              </a:avLst>
            </a:prstGeom>
            <a:solidFill>
              <a:srgbClr val="B6DF89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53" name="Google Shape;53;p1"/>
          <p:cNvGrpSpPr/>
          <p:nvPr/>
        </p:nvGrpSpPr>
        <p:grpSpPr>
          <a:xfrm rot="5400000">
            <a:off x="4411843" y="-4305"/>
            <a:ext cx="2832099" cy="2832098"/>
            <a:chOff x="3572758" y="2083324"/>
            <a:chExt cx="3359217" cy="3359216"/>
          </a:xfrm>
        </p:grpSpPr>
        <p:sp>
          <p:nvSpPr>
            <p:cNvPr id="54" name="Google Shape;54;p1"/>
            <p:cNvSpPr/>
            <p:nvPr/>
          </p:nvSpPr>
          <p:spPr>
            <a:xfrm>
              <a:off x="3572759" y="2083324"/>
              <a:ext cx="3359216" cy="3359216"/>
            </a:xfrm>
            <a:prstGeom prst="teardrop">
              <a:avLst>
                <a:gd name="adj" fmla="val 100000"/>
              </a:avLst>
            </a:prstGeom>
            <a:solidFill>
              <a:srgbClr val="B6DF89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5" name="Google Shape;55;p1"/>
            <p:cNvSpPr/>
            <p:nvPr/>
          </p:nvSpPr>
          <p:spPr>
            <a:xfrm rot="10800000">
              <a:off x="3572758" y="2083324"/>
              <a:ext cx="3359216" cy="3359216"/>
            </a:xfrm>
            <a:prstGeom prst="teardrop">
              <a:avLst>
                <a:gd name="adj" fmla="val 100000"/>
              </a:avLst>
            </a:prstGeom>
            <a:solidFill>
              <a:srgbClr val="B6DF89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56" name="Google Shape;56;p1"/>
          <p:cNvSpPr txBox="1"/>
          <p:nvPr/>
        </p:nvSpPr>
        <p:spPr>
          <a:xfrm>
            <a:off x="394454" y="808582"/>
            <a:ext cx="8372527" cy="1035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5000"/>
              <a:buFont typeface="Arial"/>
              <a:buNone/>
            </a:pPr>
            <a:r>
              <a:rPr lang="ru-RU" sz="5000" b="1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Поддержка</a:t>
            </a:r>
            <a:endParaRPr/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5000"/>
              <a:buFont typeface="Arial"/>
              <a:buNone/>
            </a:pPr>
            <a:r>
              <a:rPr lang="ru-RU" sz="5000" b="1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здоровья</a:t>
            </a:r>
            <a:endParaRPr sz="5000" b="1" i="0" u="none" strike="noStrike" cap="non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5000"/>
              <a:buFont typeface="Arial"/>
              <a:buNone/>
            </a:pPr>
            <a:r>
              <a:rPr lang="ru-RU" sz="5000" b="1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печени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B3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"/>
          <p:cNvSpPr/>
          <p:nvPr/>
        </p:nvSpPr>
        <p:spPr>
          <a:xfrm>
            <a:off x="248731" y="222046"/>
            <a:ext cx="9541582" cy="5220107"/>
          </a:xfrm>
          <a:prstGeom prst="roundRect">
            <a:avLst>
              <a:gd name="adj" fmla="val 367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6" name="Google Shape;186;p10"/>
          <p:cNvSpPr txBox="1"/>
          <p:nvPr/>
        </p:nvSpPr>
        <p:spPr>
          <a:xfrm>
            <a:off x="849286" y="2314542"/>
            <a:ext cx="8372527" cy="1035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5800"/>
              <a:buFont typeface="Arial"/>
              <a:buNone/>
            </a:pPr>
            <a:endParaRPr sz="5800" b="1" i="0" u="none" strike="noStrike" cap="none">
              <a:solidFill>
                <a:srgbClr val="2778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10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9232" y="5023726"/>
            <a:ext cx="821682" cy="143958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0"/>
          <p:cNvSpPr txBox="1"/>
          <p:nvPr/>
        </p:nvSpPr>
        <p:spPr>
          <a:xfrm>
            <a:off x="614242" y="92451"/>
            <a:ext cx="8842613" cy="1096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0"/>
          <p:cNvSpPr txBox="1"/>
          <p:nvPr/>
        </p:nvSpPr>
        <p:spPr>
          <a:xfrm>
            <a:off x="790532" y="320254"/>
            <a:ext cx="3804327" cy="400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lang="ru-RU" sz="2000" b="1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Повреждения печени</a:t>
            </a:r>
            <a:endParaRPr sz="2000" b="1" i="0" u="none" strike="noStrike" cap="non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0"/>
          <p:cNvSpPr txBox="1"/>
          <p:nvPr/>
        </p:nvSpPr>
        <p:spPr>
          <a:xfrm>
            <a:off x="772845" y="638490"/>
            <a:ext cx="899954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3700"/>
              <a:buFont typeface="Arial"/>
              <a:buNone/>
            </a:pPr>
            <a:r>
              <a:rPr lang="ru-RU" sz="3700" b="0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Признаки</a:t>
            </a:r>
            <a:endParaRPr sz="3700" b="0" i="0" u="none" strike="noStrike" cap="non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87170" y="1318092"/>
            <a:ext cx="6296756" cy="3431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B3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"/>
          <p:cNvSpPr txBox="1"/>
          <p:nvPr/>
        </p:nvSpPr>
        <p:spPr>
          <a:xfrm>
            <a:off x="590191" y="1827830"/>
            <a:ext cx="3816710" cy="1122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3700"/>
              <a:buFont typeface="Arial"/>
              <a:buNone/>
            </a:pPr>
            <a:r>
              <a:rPr lang="ru-RU" sz="3700" b="0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Поддержка печени</a:t>
            </a:r>
            <a:endParaRPr sz="3700" b="0" i="0" u="none" strike="noStrike" cap="non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11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319" y="5011694"/>
            <a:ext cx="821682" cy="143958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1"/>
          <p:cNvSpPr txBox="1"/>
          <p:nvPr/>
        </p:nvSpPr>
        <p:spPr>
          <a:xfrm>
            <a:off x="590191" y="3489459"/>
            <a:ext cx="4200173" cy="895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До развития заболевания</a:t>
            </a:r>
            <a:endParaRPr/>
          </a:p>
        </p:txBody>
      </p:sp>
      <p:sp>
        <p:nvSpPr>
          <p:cNvPr id="199" name="Google Shape;199;p11"/>
          <p:cNvSpPr/>
          <p:nvPr/>
        </p:nvSpPr>
        <p:spPr>
          <a:xfrm>
            <a:off x="638319" y="3197978"/>
            <a:ext cx="679306" cy="20549"/>
          </a:xfrm>
          <a:prstGeom prst="rect">
            <a:avLst/>
          </a:prstGeom>
          <a:solidFill>
            <a:srgbClr val="16161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0" name="Google Shape;200;p11" descr="https://autogear.ru/misc/i/gallery/46969/2644251.jpg"/>
          <p:cNvPicPr preferRelativeResize="0"/>
          <p:nvPr/>
        </p:nvPicPr>
        <p:blipFill rotWithShape="1">
          <a:blip r:embed="rId4">
            <a:alphaModFix/>
          </a:blip>
          <a:srcRect l="20163" t="-448" r="-20163" b="448"/>
          <a:stretch/>
        </p:blipFill>
        <p:spPr>
          <a:xfrm>
            <a:off x="5608401" y="-43636"/>
            <a:ext cx="10147261" cy="5707835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B3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"/>
          <p:cNvSpPr/>
          <p:nvPr/>
        </p:nvSpPr>
        <p:spPr>
          <a:xfrm>
            <a:off x="264759" y="222047"/>
            <a:ext cx="9541582" cy="5220107"/>
          </a:xfrm>
          <a:prstGeom prst="roundRect">
            <a:avLst>
              <a:gd name="adj" fmla="val 367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6" name="Google Shape;20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3490" y="3137237"/>
            <a:ext cx="1634406" cy="1679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2"/>
          <p:cNvPicPr preferRelativeResize="0"/>
          <p:nvPr/>
        </p:nvPicPr>
        <p:blipFill rotWithShape="1">
          <a:blip r:embed="rId4">
            <a:alphaModFix/>
          </a:blip>
          <a:srcRect l="37408" t="33251" r="38055" b="10781"/>
          <a:stretch/>
        </p:blipFill>
        <p:spPr>
          <a:xfrm>
            <a:off x="7535262" y="653715"/>
            <a:ext cx="1456529" cy="1868754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2"/>
          <p:cNvSpPr txBox="1"/>
          <p:nvPr/>
        </p:nvSpPr>
        <p:spPr>
          <a:xfrm>
            <a:off x="760145" y="638490"/>
            <a:ext cx="899954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3700"/>
              <a:buFont typeface="Arial"/>
              <a:buNone/>
            </a:pPr>
            <a:r>
              <a:rPr lang="ru-RU" sz="3700" b="0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Coral-Mine</a:t>
            </a:r>
            <a:endParaRPr sz="3700" b="0" i="0" u="none" strike="noStrike" cap="non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2"/>
          <p:cNvSpPr txBox="1"/>
          <p:nvPr/>
        </p:nvSpPr>
        <p:spPr>
          <a:xfrm>
            <a:off x="3421853" y="812400"/>
            <a:ext cx="1802158" cy="400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10 саше</a:t>
            </a:r>
            <a:endParaRPr sz="2000" b="0" i="0" u="none" strike="noStrike" cap="non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2"/>
          <p:cNvSpPr txBox="1"/>
          <p:nvPr/>
        </p:nvSpPr>
        <p:spPr>
          <a:xfrm>
            <a:off x="825994" y="2855732"/>
            <a:ext cx="8885381" cy="661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3700"/>
              <a:buFont typeface="Arial"/>
              <a:buNone/>
            </a:pPr>
            <a:r>
              <a:rPr lang="ru-RU" sz="3700" b="0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Oceanmin</a:t>
            </a:r>
            <a:r>
              <a:rPr lang="ru-RU" sz="20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pSp>
        <p:nvGrpSpPr>
          <p:cNvPr id="211" name="Google Shape;211;p12"/>
          <p:cNvGrpSpPr/>
          <p:nvPr/>
        </p:nvGrpSpPr>
        <p:grpSpPr>
          <a:xfrm>
            <a:off x="4858599" y="4031219"/>
            <a:ext cx="1126195" cy="918096"/>
            <a:chOff x="0" y="0"/>
            <a:chExt cx="1126193" cy="918094"/>
          </a:xfrm>
        </p:grpSpPr>
        <p:pic>
          <p:nvPicPr>
            <p:cNvPr id="212" name="Google Shape;212;p12" descr="Изображение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39082" y="0"/>
              <a:ext cx="448028" cy="4480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Google Shape;213;p12"/>
            <p:cNvSpPr txBox="1"/>
            <p:nvPr/>
          </p:nvSpPr>
          <p:spPr>
            <a:xfrm>
              <a:off x="0" y="501537"/>
              <a:ext cx="1126193" cy="416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Не содержит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ГМО</a:t>
              </a:r>
              <a:endParaRPr/>
            </a:p>
          </p:txBody>
        </p:sp>
      </p:grpSp>
      <p:grpSp>
        <p:nvGrpSpPr>
          <p:cNvPr id="214" name="Google Shape;214;p12"/>
          <p:cNvGrpSpPr/>
          <p:nvPr/>
        </p:nvGrpSpPr>
        <p:grpSpPr>
          <a:xfrm>
            <a:off x="6018663" y="4031219"/>
            <a:ext cx="1243905" cy="918096"/>
            <a:chOff x="0" y="0"/>
            <a:chExt cx="1243903" cy="918094"/>
          </a:xfrm>
        </p:grpSpPr>
        <p:pic>
          <p:nvPicPr>
            <p:cNvPr id="215" name="Google Shape;215;p12" descr="Изображение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97937" y="0"/>
              <a:ext cx="448028" cy="4480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6" name="Google Shape;216;p12"/>
            <p:cNvSpPr txBox="1"/>
            <p:nvPr/>
          </p:nvSpPr>
          <p:spPr>
            <a:xfrm>
              <a:off x="0" y="501537"/>
              <a:ext cx="1243903" cy="416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Не содержит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сою</a:t>
              </a:r>
              <a:endParaRPr/>
            </a:p>
          </p:txBody>
        </p:sp>
      </p:grpSp>
      <p:grpSp>
        <p:nvGrpSpPr>
          <p:cNvPr id="217" name="Google Shape;217;p12"/>
          <p:cNvGrpSpPr/>
          <p:nvPr/>
        </p:nvGrpSpPr>
        <p:grpSpPr>
          <a:xfrm>
            <a:off x="4811731" y="1340801"/>
            <a:ext cx="1126195" cy="918094"/>
            <a:chOff x="0" y="0"/>
            <a:chExt cx="1126193" cy="918093"/>
          </a:xfrm>
        </p:grpSpPr>
        <p:pic>
          <p:nvPicPr>
            <p:cNvPr id="218" name="Google Shape;218;p12" descr="Изображение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39082" y="0"/>
              <a:ext cx="448028" cy="4480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9" name="Google Shape;219;p12"/>
            <p:cNvSpPr txBox="1"/>
            <p:nvPr/>
          </p:nvSpPr>
          <p:spPr>
            <a:xfrm>
              <a:off x="0" y="501536"/>
              <a:ext cx="1126193" cy="416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Не содержит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ГМО</a:t>
              </a:r>
              <a:endParaRPr/>
            </a:p>
          </p:txBody>
        </p:sp>
      </p:grpSp>
      <p:grpSp>
        <p:nvGrpSpPr>
          <p:cNvPr id="220" name="Google Shape;220;p12"/>
          <p:cNvGrpSpPr/>
          <p:nvPr/>
        </p:nvGrpSpPr>
        <p:grpSpPr>
          <a:xfrm>
            <a:off x="5971795" y="1340801"/>
            <a:ext cx="1243905" cy="918094"/>
            <a:chOff x="0" y="0"/>
            <a:chExt cx="1243903" cy="918093"/>
          </a:xfrm>
        </p:grpSpPr>
        <p:pic>
          <p:nvPicPr>
            <p:cNvPr id="221" name="Google Shape;221;p12" descr="Изображение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97937" y="0"/>
              <a:ext cx="448028" cy="4480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2" name="Google Shape;222;p12"/>
            <p:cNvSpPr txBox="1"/>
            <p:nvPr/>
          </p:nvSpPr>
          <p:spPr>
            <a:xfrm>
              <a:off x="0" y="501536"/>
              <a:ext cx="1243903" cy="416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Не содержит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сою</a:t>
              </a:r>
              <a:endParaRPr/>
            </a:p>
          </p:txBody>
        </p:sp>
      </p:grpSp>
      <p:grpSp>
        <p:nvGrpSpPr>
          <p:cNvPr id="223" name="Google Shape;223;p12"/>
          <p:cNvGrpSpPr/>
          <p:nvPr/>
        </p:nvGrpSpPr>
        <p:grpSpPr>
          <a:xfrm>
            <a:off x="5465204" y="2975273"/>
            <a:ext cx="1190751" cy="892869"/>
            <a:chOff x="-1" y="0"/>
            <a:chExt cx="1190749" cy="892868"/>
          </a:xfrm>
        </p:grpSpPr>
        <p:pic>
          <p:nvPicPr>
            <p:cNvPr id="224" name="Google Shape;224;p12" descr="Изображение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63657" y="0"/>
              <a:ext cx="463442" cy="4634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12"/>
            <p:cNvSpPr txBox="1"/>
            <p:nvPr/>
          </p:nvSpPr>
          <p:spPr>
            <a:xfrm>
              <a:off x="-1" y="476311"/>
              <a:ext cx="1190749" cy="416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Подходит для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вегетарианцев</a:t>
              </a: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26" name="Google Shape;226;p12"/>
          <p:cNvSpPr txBox="1"/>
          <p:nvPr/>
        </p:nvSpPr>
        <p:spPr>
          <a:xfrm>
            <a:off x="3422423" y="3007487"/>
            <a:ext cx="1802158" cy="400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15 стиков</a:t>
            </a:r>
            <a:endParaRPr sz="2000" b="0" i="0" u="none" strike="noStrike" cap="non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2"/>
          <p:cNvSpPr/>
          <p:nvPr/>
        </p:nvSpPr>
        <p:spPr>
          <a:xfrm>
            <a:off x="874201" y="2752757"/>
            <a:ext cx="8687900" cy="25927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8" name="Google Shape;228;p12"/>
          <p:cNvSpPr txBox="1"/>
          <p:nvPr/>
        </p:nvSpPr>
        <p:spPr>
          <a:xfrm>
            <a:off x="803499" y="1361991"/>
            <a:ext cx="38145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lang="ru-RU" sz="1900" b="0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Оказывает регулирующее действие на минеральный баланс в организме.</a:t>
            </a:r>
            <a:endParaRPr sz="1900" b="0" i="0" u="none" strike="noStrike" cap="non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2"/>
          <p:cNvSpPr txBox="1"/>
          <p:nvPr/>
        </p:nvSpPr>
        <p:spPr>
          <a:xfrm>
            <a:off x="797999" y="3500642"/>
            <a:ext cx="3814500" cy="1612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19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Помогает оптимизировать жизненные процессы в организме, способствует выработке энергии в клетках.</a:t>
            </a: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2"/>
          <p:cNvSpPr txBox="1"/>
          <p:nvPr/>
        </p:nvSpPr>
        <p:spPr>
          <a:xfrm>
            <a:off x="560907" y="5141308"/>
            <a:ext cx="2980235" cy="21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БАД. НЕ ЯВЛЯЕТСЯ ЛЕКАРСТВЕННЫМ СРЕДСТВОМ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B3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3"/>
          <p:cNvSpPr/>
          <p:nvPr/>
        </p:nvSpPr>
        <p:spPr>
          <a:xfrm>
            <a:off x="230806" y="234734"/>
            <a:ext cx="9541582" cy="5220107"/>
          </a:xfrm>
          <a:prstGeom prst="roundRect">
            <a:avLst>
              <a:gd name="adj" fmla="val 367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6" name="Google Shape;236;p13"/>
          <p:cNvSpPr txBox="1"/>
          <p:nvPr/>
        </p:nvSpPr>
        <p:spPr>
          <a:xfrm>
            <a:off x="1126208" y="489022"/>
            <a:ext cx="33835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3700"/>
              <a:buFont typeface="Arial"/>
              <a:buNone/>
            </a:pPr>
            <a:r>
              <a:rPr lang="ru-RU" sz="3700" b="0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Coral Detox</a:t>
            </a:r>
            <a:endParaRPr sz="3700" b="0" i="0" u="none" strike="noStrike" cap="non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3"/>
          <p:cNvSpPr txBox="1"/>
          <p:nvPr/>
        </p:nvSpPr>
        <p:spPr>
          <a:xfrm>
            <a:off x="1169925" y="1026549"/>
            <a:ext cx="3223398" cy="400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4 продукта</a:t>
            </a:r>
            <a:endParaRPr sz="2000" b="0" i="0" u="none" strike="noStrike" cap="non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3"/>
          <p:cNvSpPr txBox="1"/>
          <p:nvPr/>
        </p:nvSpPr>
        <p:spPr>
          <a:xfrm>
            <a:off x="5046293" y="468004"/>
            <a:ext cx="506213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3700"/>
              <a:buFont typeface="Arial"/>
              <a:buNone/>
            </a:pPr>
            <a:r>
              <a:rPr lang="ru-RU" sz="3700" b="0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Coral Detox Plus</a:t>
            </a:r>
            <a:endParaRPr sz="3700" b="0" i="0" u="none" strike="noStrike" cap="non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3"/>
          <p:cNvSpPr txBox="1"/>
          <p:nvPr/>
        </p:nvSpPr>
        <p:spPr>
          <a:xfrm>
            <a:off x="5094756" y="1048170"/>
            <a:ext cx="3223398" cy="400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6 продуктов</a:t>
            </a:r>
            <a:endParaRPr sz="2000" b="0" i="0" u="none" strike="noStrike" cap="non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3"/>
          <p:cNvSpPr txBox="1"/>
          <p:nvPr/>
        </p:nvSpPr>
        <p:spPr>
          <a:xfrm>
            <a:off x="790533" y="4961825"/>
            <a:ext cx="4947289" cy="194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БАД. НЕ ЯВЛЯЕТСЯ ЛЕКАРСТВЕННЫМ СРЕДСТВОМ</a:t>
            </a:r>
            <a:endParaRPr/>
          </a:p>
        </p:txBody>
      </p:sp>
      <p:pic>
        <p:nvPicPr>
          <p:cNvPr id="1026" name="Picture 2" descr="C:\Users\Andrey.Boldarev\Desktop\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55" y="1448275"/>
            <a:ext cx="5006938" cy="205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ndrey.Boldarev\Desktop\2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323" y="3345873"/>
            <a:ext cx="5237600" cy="162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B3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4"/>
          <p:cNvSpPr/>
          <p:nvPr/>
        </p:nvSpPr>
        <p:spPr>
          <a:xfrm>
            <a:off x="230806" y="234734"/>
            <a:ext cx="9541582" cy="5220107"/>
          </a:xfrm>
          <a:prstGeom prst="roundRect">
            <a:avLst>
              <a:gd name="adj" fmla="val 367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8" name="Google Shape;248;p14"/>
          <p:cNvSpPr txBox="1"/>
          <p:nvPr/>
        </p:nvSpPr>
        <p:spPr>
          <a:xfrm>
            <a:off x="772845" y="638490"/>
            <a:ext cx="899954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3700"/>
              <a:buFont typeface="Arial"/>
              <a:buNone/>
            </a:pPr>
            <a:r>
              <a:rPr lang="ru-RU" sz="3700" b="0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Coral Lecithin</a:t>
            </a:r>
            <a:endParaRPr sz="3700" b="0" i="0" u="none" strike="noStrike" cap="non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4"/>
          <p:cNvSpPr txBox="1"/>
          <p:nvPr/>
        </p:nvSpPr>
        <p:spPr>
          <a:xfrm>
            <a:off x="779126" y="1352885"/>
            <a:ext cx="8885381" cy="400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120 капсул</a:t>
            </a:r>
            <a:endParaRPr sz="2000" b="0" i="0" u="none" strike="noStrike" cap="non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4"/>
          <p:cNvSpPr txBox="1"/>
          <p:nvPr/>
        </p:nvSpPr>
        <p:spPr>
          <a:xfrm>
            <a:off x="790533" y="4961825"/>
            <a:ext cx="4947289" cy="194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БАД. НЕ ЯВЛЯЕТСЯ ЛЕКАРСТВЕННЫМ СРЕДСТВОМ</a:t>
            </a:r>
            <a:endParaRPr/>
          </a:p>
        </p:txBody>
      </p:sp>
      <p:pic>
        <p:nvPicPr>
          <p:cNvPr id="251" name="Google Shape;251;p14" descr="https://lh3.googleusercontent.com/8GN41Om2LS6bd5HpIAAxOAKq9bn-3nyT0PBqWmW3XiznTOLElUii-eXwxmm0-nDiX8y5kSr6d79GSHzmnUu2v6pStBtXCBq3i-GueGtZF4j02NO4cZa-kAH3IiZ6qLg1B_a2GdifBpXo2M0=s20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72575" y="4121996"/>
            <a:ext cx="2978089" cy="1284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4"/>
          <p:cNvPicPr preferRelativeResize="0"/>
          <p:nvPr/>
        </p:nvPicPr>
        <p:blipFill rotWithShape="1">
          <a:blip r:embed="rId4">
            <a:alphaModFix/>
          </a:blip>
          <a:srcRect l="20161" r="19350"/>
          <a:stretch/>
        </p:blipFill>
        <p:spPr>
          <a:xfrm>
            <a:off x="6338406" y="638490"/>
            <a:ext cx="2246425" cy="3713717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4"/>
          <p:cNvSpPr txBox="1"/>
          <p:nvPr/>
        </p:nvSpPr>
        <p:spPr>
          <a:xfrm>
            <a:off x="790533" y="1686042"/>
            <a:ext cx="4821412" cy="313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</a:pPr>
            <a:r>
              <a:rPr lang="ru-RU" sz="1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Источник фосфатидилхолина — основной составляющей всех клеточных оболочек организма человека.</a:t>
            </a:r>
            <a:endParaRPr/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</a:pPr>
            <a:r>
              <a:rPr lang="ru-RU" sz="1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Также является предшественником холина, улучшающего обменные процессы в нервной ткани и клетках головного мозга. Необходим организму на протяжении всей жизни.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B3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5"/>
          <p:cNvSpPr/>
          <p:nvPr/>
        </p:nvSpPr>
        <p:spPr>
          <a:xfrm>
            <a:off x="230806" y="234734"/>
            <a:ext cx="9541582" cy="5220107"/>
          </a:xfrm>
          <a:prstGeom prst="roundRect">
            <a:avLst>
              <a:gd name="adj" fmla="val 367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9" name="Google Shape;259;p15"/>
          <p:cNvSpPr txBox="1"/>
          <p:nvPr/>
        </p:nvSpPr>
        <p:spPr>
          <a:xfrm>
            <a:off x="772845" y="638490"/>
            <a:ext cx="899954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3700"/>
              <a:buFont typeface="Arial"/>
              <a:buNone/>
            </a:pPr>
            <a:r>
              <a:rPr lang="ru-RU" sz="3700" b="0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Coral Artichoke</a:t>
            </a:r>
            <a:endParaRPr sz="3700" b="0" i="0" u="none" strike="noStrike" cap="non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5"/>
          <p:cNvSpPr txBox="1"/>
          <p:nvPr/>
        </p:nvSpPr>
        <p:spPr>
          <a:xfrm>
            <a:off x="779126" y="1352885"/>
            <a:ext cx="8885381" cy="400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90 растительных капсул</a:t>
            </a:r>
            <a:endParaRPr sz="2000" b="0" i="0" u="none" strike="noStrike" cap="non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5"/>
          <p:cNvSpPr txBox="1"/>
          <p:nvPr/>
        </p:nvSpPr>
        <p:spPr>
          <a:xfrm>
            <a:off x="790533" y="4961825"/>
            <a:ext cx="4947289" cy="194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БАД. НЕ ЯВЛЯЕТСЯ ЛЕКАРСТВЕННЫМ СРЕДСТВОМ</a:t>
            </a:r>
            <a:endParaRPr/>
          </a:p>
        </p:txBody>
      </p:sp>
      <p:sp>
        <p:nvSpPr>
          <p:cNvPr id="262" name="Google Shape;262;p15"/>
          <p:cNvSpPr txBox="1"/>
          <p:nvPr/>
        </p:nvSpPr>
        <p:spPr>
          <a:xfrm>
            <a:off x="790532" y="1876094"/>
            <a:ext cx="5500851" cy="2753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</a:pPr>
            <a:r>
              <a:rPr lang="ru-RU" sz="1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Растительные гепатопротекторы — экстракт артишока и экстракт расторопши в сочетании с экстрактом одуванчика и бетаином защищают печень и способствуют ее очищению от токсинов. Продукт будет полезен жителям мегаполисов, курящим и тем, кто избыточно потребляет алкоголь, жирную и острую пищу.</a:t>
            </a:r>
            <a:endParaRPr/>
          </a:p>
        </p:txBody>
      </p:sp>
      <p:pic>
        <p:nvPicPr>
          <p:cNvPr id="263" name="Google Shape;26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3422" y="876410"/>
            <a:ext cx="1611815" cy="30701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4" name="Google Shape;264;p15"/>
          <p:cNvGrpSpPr/>
          <p:nvPr/>
        </p:nvGrpSpPr>
        <p:grpSpPr>
          <a:xfrm>
            <a:off x="6553121" y="4349274"/>
            <a:ext cx="1126195" cy="918094"/>
            <a:chOff x="0" y="0"/>
            <a:chExt cx="1126193" cy="918093"/>
          </a:xfrm>
        </p:grpSpPr>
        <p:pic>
          <p:nvPicPr>
            <p:cNvPr id="265" name="Google Shape;265;p15" descr="Изображение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39082" y="0"/>
              <a:ext cx="448028" cy="4480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6" name="Google Shape;266;p15"/>
            <p:cNvSpPr txBox="1"/>
            <p:nvPr/>
          </p:nvSpPr>
          <p:spPr>
            <a:xfrm>
              <a:off x="0" y="501536"/>
              <a:ext cx="1126193" cy="416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Не содержит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ГМО</a:t>
              </a:r>
              <a:endParaRPr/>
            </a:p>
          </p:txBody>
        </p:sp>
      </p:grpSp>
      <p:grpSp>
        <p:nvGrpSpPr>
          <p:cNvPr id="267" name="Google Shape;267;p15"/>
          <p:cNvGrpSpPr/>
          <p:nvPr/>
        </p:nvGrpSpPr>
        <p:grpSpPr>
          <a:xfrm>
            <a:off x="7713185" y="4349274"/>
            <a:ext cx="1243905" cy="918094"/>
            <a:chOff x="0" y="0"/>
            <a:chExt cx="1243903" cy="918093"/>
          </a:xfrm>
        </p:grpSpPr>
        <p:pic>
          <p:nvPicPr>
            <p:cNvPr id="268" name="Google Shape;268;p15" descr="Изображение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97937" y="0"/>
              <a:ext cx="448028" cy="4480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9" name="Google Shape;269;p15"/>
            <p:cNvSpPr txBox="1"/>
            <p:nvPr/>
          </p:nvSpPr>
          <p:spPr>
            <a:xfrm>
              <a:off x="0" y="501536"/>
              <a:ext cx="1243903" cy="416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Не содержит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сою</a:t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B3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6"/>
          <p:cNvSpPr/>
          <p:nvPr/>
        </p:nvSpPr>
        <p:spPr>
          <a:xfrm>
            <a:off x="230806" y="234734"/>
            <a:ext cx="9541582" cy="5220107"/>
          </a:xfrm>
          <a:prstGeom prst="roundRect">
            <a:avLst>
              <a:gd name="adj" fmla="val 367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5" name="Google Shape;275;p16"/>
          <p:cNvSpPr txBox="1"/>
          <p:nvPr/>
        </p:nvSpPr>
        <p:spPr>
          <a:xfrm>
            <a:off x="772845" y="638490"/>
            <a:ext cx="899954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3700"/>
              <a:buFont typeface="Arial"/>
              <a:buNone/>
            </a:pPr>
            <a:r>
              <a:rPr lang="ru-RU" sz="3700" b="0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Zaferan</a:t>
            </a:r>
            <a:endParaRPr sz="3700" b="0" i="0" u="none" strike="noStrike" cap="non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6"/>
          <p:cNvSpPr txBox="1"/>
          <p:nvPr/>
        </p:nvSpPr>
        <p:spPr>
          <a:xfrm>
            <a:off x="779126" y="1352885"/>
            <a:ext cx="8885381" cy="400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60 капсул</a:t>
            </a:r>
            <a:endParaRPr sz="2000" b="0" i="0" u="none" strike="noStrike" cap="non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6"/>
          <p:cNvSpPr txBox="1"/>
          <p:nvPr/>
        </p:nvSpPr>
        <p:spPr>
          <a:xfrm>
            <a:off x="790533" y="4961825"/>
            <a:ext cx="4947289" cy="194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БАД. НЕ ЯВЛЯЕТСЯ ЛЕКАРСТВЕННЫМ СРЕДСТВОМ</a:t>
            </a:r>
            <a:endParaRPr/>
          </a:p>
        </p:txBody>
      </p:sp>
      <p:sp>
        <p:nvSpPr>
          <p:cNvPr id="278" name="Google Shape;278;p16"/>
          <p:cNvSpPr txBox="1"/>
          <p:nvPr/>
        </p:nvSpPr>
        <p:spPr>
          <a:xfrm>
            <a:off x="790533" y="1876094"/>
            <a:ext cx="4679126" cy="2753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</a:pPr>
            <a:r>
              <a:rPr lang="ru-RU" sz="1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Источник куркумина — экстракта из корня тропического растения куркума. Куркумин сокращает проявления диспепсии, нормализует работу печени и желчного пузыря. Облегчает состояние при воспалительных заболеваниях суставов.</a:t>
            </a:r>
            <a:endParaRPr/>
          </a:p>
        </p:txBody>
      </p:sp>
      <p:grpSp>
        <p:nvGrpSpPr>
          <p:cNvPr id="279" name="Google Shape;279;p16"/>
          <p:cNvGrpSpPr/>
          <p:nvPr/>
        </p:nvGrpSpPr>
        <p:grpSpPr>
          <a:xfrm>
            <a:off x="6553121" y="4349274"/>
            <a:ext cx="1126195" cy="918094"/>
            <a:chOff x="0" y="0"/>
            <a:chExt cx="1126193" cy="918093"/>
          </a:xfrm>
        </p:grpSpPr>
        <p:pic>
          <p:nvPicPr>
            <p:cNvPr id="280" name="Google Shape;280;p16" descr="Изображение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39082" y="0"/>
              <a:ext cx="448028" cy="4480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1" name="Google Shape;281;p16"/>
            <p:cNvSpPr txBox="1"/>
            <p:nvPr/>
          </p:nvSpPr>
          <p:spPr>
            <a:xfrm>
              <a:off x="0" y="501536"/>
              <a:ext cx="1126193" cy="416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Не содержит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ГМО</a:t>
              </a:r>
              <a:endParaRPr/>
            </a:p>
          </p:txBody>
        </p:sp>
      </p:grpSp>
      <p:grpSp>
        <p:nvGrpSpPr>
          <p:cNvPr id="282" name="Google Shape;282;p16"/>
          <p:cNvGrpSpPr/>
          <p:nvPr/>
        </p:nvGrpSpPr>
        <p:grpSpPr>
          <a:xfrm>
            <a:off x="7713185" y="4349274"/>
            <a:ext cx="1243905" cy="918094"/>
            <a:chOff x="0" y="0"/>
            <a:chExt cx="1243903" cy="918093"/>
          </a:xfrm>
        </p:grpSpPr>
        <p:pic>
          <p:nvPicPr>
            <p:cNvPr id="283" name="Google Shape;283;p16" descr="Изображение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97937" y="0"/>
              <a:ext cx="448028" cy="4480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4" name="Google Shape;284;p16"/>
            <p:cNvSpPr txBox="1"/>
            <p:nvPr/>
          </p:nvSpPr>
          <p:spPr>
            <a:xfrm>
              <a:off x="0" y="501536"/>
              <a:ext cx="1243903" cy="416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Не содержит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сою</a:t>
              </a:r>
              <a:endParaRPr/>
            </a:p>
          </p:txBody>
        </p:sp>
      </p:grpSp>
      <p:pic>
        <p:nvPicPr>
          <p:cNvPr id="285" name="Google Shape;285;p16" descr="https://lh3.googleusercontent.com/JNVUXcO6gZEM4V4Y3w08oPxqfxAZ5FDtpK2pL86AtvvKJS8MMRvq3mq2TFf5JDF-9mWTwRGFJz4cOMGphwBY9gwXOsb8tpuu1kpnRrXYLufA2r8WEJeqaYD6hlU_FFd-GDSXQ1Og4T4Tzx8=s20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02039" y="966168"/>
            <a:ext cx="1637968" cy="3054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B3"/>
        </a:soli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7"/>
          <p:cNvSpPr/>
          <p:nvPr/>
        </p:nvSpPr>
        <p:spPr>
          <a:xfrm>
            <a:off x="230806" y="234734"/>
            <a:ext cx="9541582" cy="5220107"/>
          </a:xfrm>
          <a:prstGeom prst="roundRect">
            <a:avLst>
              <a:gd name="adj" fmla="val 367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1" name="Google Shape;291;p17"/>
          <p:cNvSpPr txBox="1"/>
          <p:nvPr/>
        </p:nvSpPr>
        <p:spPr>
          <a:xfrm>
            <a:off x="772845" y="638490"/>
            <a:ext cx="899954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3700"/>
              <a:buFont typeface="Arial"/>
              <a:buNone/>
            </a:pPr>
            <a:r>
              <a:rPr lang="ru-RU" sz="3700" b="0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FanDetox</a:t>
            </a:r>
            <a:endParaRPr sz="3700" b="0" i="0" u="none" strike="noStrike" cap="non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7"/>
          <p:cNvSpPr txBox="1"/>
          <p:nvPr/>
        </p:nvSpPr>
        <p:spPr>
          <a:xfrm>
            <a:off x="779126" y="1352885"/>
            <a:ext cx="8885381" cy="400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10 стик-пакетов</a:t>
            </a:r>
            <a:endParaRPr sz="2000" b="0" i="0" u="none" strike="noStrike" cap="non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7"/>
          <p:cNvSpPr txBox="1"/>
          <p:nvPr/>
        </p:nvSpPr>
        <p:spPr>
          <a:xfrm>
            <a:off x="790533" y="4961825"/>
            <a:ext cx="4947289" cy="194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БАД. НЕ ЯВЛЯЕТСЯ ЛЕКАРСТВЕННЫМ СРЕДСТВОМ</a:t>
            </a:r>
            <a:endParaRPr/>
          </a:p>
        </p:txBody>
      </p:sp>
      <p:sp>
        <p:nvSpPr>
          <p:cNvPr id="294" name="Google Shape;294;p17"/>
          <p:cNvSpPr txBox="1"/>
          <p:nvPr/>
        </p:nvSpPr>
        <p:spPr>
          <a:xfrm>
            <a:off x="809390" y="1999787"/>
            <a:ext cx="4679126" cy="2372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</a:pPr>
            <a:r>
              <a:rPr lang="ru-RU" sz="1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Комплекс экстрактов тропических растений и цитрусовых способствует восстановлению клеток печени и защищает их от токсических воздействий. Улучшает самочувствие, регулирует уровень холестерина.</a:t>
            </a:r>
            <a:endParaRPr/>
          </a:p>
        </p:txBody>
      </p:sp>
      <p:pic>
        <p:nvPicPr>
          <p:cNvPr id="295" name="Google Shape;295;p17" descr="https://lh4.googleusercontent.com/GId-CeRrKS2v_7Er5yMO0GhbrDBzxcpen0QwoPVyxTl6t7fguKaA5zk-YsBctFD7XuI-MsphblrOGcpWHIuFhYfHu5IfXk2D6tL1wIbRc58qejiWq2Hnef5cBLH6Ob_WCfqo4-jzeP1wYOs=s20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4858" y="-3824218"/>
            <a:ext cx="3629025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57499" y="961655"/>
            <a:ext cx="2653770" cy="3115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7" descr="https://lh4.googleusercontent.com/GId-CeRrKS2v_7Er5yMO0GhbrDBzxcpen0QwoPVyxTl6t7fguKaA5zk-YsBctFD7XuI-MsphblrOGcpWHIuFhYfHu5IfXk2D6tL1wIbRc58qejiWq2Hnef5cBLH6Ob_WCfqo4-jzeP1wYOs=s20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2589" y="4400793"/>
            <a:ext cx="3629025" cy="942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B3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8"/>
          <p:cNvSpPr/>
          <p:nvPr/>
        </p:nvSpPr>
        <p:spPr>
          <a:xfrm>
            <a:off x="234440" y="245678"/>
            <a:ext cx="9541582" cy="5220107"/>
          </a:xfrm>
          <a:prstGeom prst="roundRect">
            <a:avLst>
              <a:gd name="adj" fmla="val 367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3" name="Google Shape;303;p18"/>
          <p:cNvSpPr txBox="1"/>
          <p:nvPr/>
        </p:nvSpPr>
        <p:spPr>
          <a:xfrm>
            <a:off x="823645" y="638490"/>
            <a:ext cx="899954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3700"/>
              <a:buFont typeface="Arial"/>
              <a:buNone/>
            </a:pPr>
            <a:r>
              <a:rPr lang="ru-RU" sz="3700" b="0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Assimilator</a:t>
            </a:r>
            <a:endParaRPr sz="3700" b="0" i="0" u="none" strike="noStrike" cap="non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8"/>
          <p:cNvSpPr txBox="1"/>
          <p:nvPr/>
        </p:nvSpPr>
        <p:spPr>
          <a:xfrm>
            <a:off x="3421853" y="774300"/>
            <a:ext cx="1802158" cy="400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90 капсул</a:t>
            </a:r>
            <a:endParaRPr sz="2000" b="0" i="0" u="none" strike="noStrike" cap="non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8"/>
          <p:cNvSpPr txBox="1"/>
          <p:nvPr/>
        </p:nvSpPr>
        <p:spPr>
          <a:xfrm>
            <a:off x="825994" y="2855732"/>
            <a:ext cx="8885381" cy="661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3700"/>
              <a:buFont typeface="Arial"/>
              <a:buNone/>
            </a:pPr>
            <a:r>
              <a:rPr lang="ru-RU" sz="3700" b="0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Papaya</a:t>
            </a:r>
            <a:r>
              <a:rPr lang="ru-RU" sz="20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pSp>
        <p:nvGrpSpPr>
          <p:cNvPr id="306" name="Google Shape;306;p18"/>
          <p:cNvGrpSpPr/>
          <p:nvPr/>
        </p:nvGrpSpPr>
        <p:grpSpPr>
          <a:xfrm>
            <a:off x="4811731" y="1340801"/>
            <a:ext cx="1126195" cy="918094"/>
            <a:chOff x="0" y="0"/>
            <a:chExt cx="1126193" cy="918093"/>
          </a:xfrm>
        </p:grpSpPr>
        <p:pic>
          <p:nvPicPr>
            <p:cNvPr id="307" name="Google Shape;307;p18" descr="Изображение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39082" y="0"/>
              <a:ext cx="448028" cy="4480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8" name="Google Shape;308;p18"/>
            <p:cNvSpPr txBox="1"/>
            <p:nvPr/>
          </p:nvSpPr>
          <p:spPr>
            <a:xfrm>
              <a:off x="0" y="501536"/>
              <a:ext cx="1126193" cy="416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Не содержит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ГМО</a:t>
              </a:r>
              <a:endParaRPr/>
            </a:p>
          </p:txBody>
        </p:sp>
      </p:grpSp>
      <p:grpSp>
        <p:nvGrpSpPr>
          <p:cNvPr id="309" name="Google Shape;309;p18"/>
          <p:cNvGrpSpPr/>
          <p:nvPr/>
        </p:nvGrpSpPr>
        <p:grpSpPr>
          <a:xfrm>
            <a:off x="5971795" y="1340801"/>
            <a:ext cx="1243905" cy="918094"/>
            <a:chOff x="0" y="0"/>
            <a:chExt cx="1243903" cy="918093"/>
          </a:xfrm>
        </p:grpSpPr>
        <p:pic>
          <p:nvPicPr>
            <p:cNvPr id="310" name="Google Shape;310;p18" descr="Изображение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97937" y="0"/>
              <a:ext cx="448028" cy="4480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1" name="Google Shape;311;p18"/>
            <p:cNvSpPr txBox="1"/>
            <p:nvPr/>
          </p:nvSpPr>
          <p:spPr>
            <a:xfrm>
              <a:off x="0" y="501536"/>
              <a:ext cx="1243903" cy="416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Не содержит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сою</a:t>
              </a:r>
              <a:endParaRPr/>
            </a:p>
          </p:txBody>
        </p:sp>
      </p:grpSp>
      <p:sp>
        <p:nvSpPr>
          <p:cNvPr id="312" name="Google Shape;312;p18"/>
          <p:cNvSpPr txBox="1"/>
          <p:nvPr/>
        </p:nvSpPr>
        <p:spPr>
          <a:xfrm>
            <a:off x="560907" y="5141308"/>
            <a:ext cx="2980235" cy="21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БАД. НЕ ЯВЛЯЕТСЯ ЛЕКАРСТВЕННЫМ СРЕДСТВОМ</a:t>
            </a:r>
            <a:endParaRPr/>
          </a:p>
        </p:txBody>
      </p:sp>
      <p:sp>
        <p:nvSpPr>
          <p:cNvPr id="313" name="Google Shape;313;p18"/>
          <p:cNvSpPr txBox="1"/>
          <p:nvPr/>
        </p:nvSpPr>
        <p:spPr>
          <a:xfrm>
            <a:off x="3422423" y="3007487"/>
            <a:ext cx="1802158" cy="400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100 таблеток</a:t>
            </a:r>
            <a:endParaRPr sz="2000" b="0" i="0" u="none" strike="noStrike" cap="non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8"/>
          <p:cNvSpPr/>
          <p:nvPr/>
        </p:nvSpPr>
        <p:spPr>
          <a:xfrm>
            <a:off x="874201" y="2752757"/>
            <a:ext cx="8687900" cy="25927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5" name="Google Shape;315;p18"/>
          <p:cNvSpPr txBox="1"/>
          <p:nvPr/>
        </p:nvSpPr>
        <p:spPr>
          <a:xfrm>
            <a:off x="797999" y="3448105"/>
            <a:ext cx="3814500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rPr lang="ru-RU"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Действие активного вещества папаина подобно действию пищеварительного фермента пепсина.</a:t>
            </a: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6" name="Google Shape;316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76450" y="401625"/>
            <a:ext cx="1112446" cy="214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99010" y="3007487"/>
            <a:ext cx="1089886" cy="21231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8" name="Google Shape;318;p18"/>
          <p:cNvGrpSpPr/>
          <p:nvPr/>
        </p:nvGrpSpPr>
        <p:grpSpPr>
          <a:xfrm>
            <a:off x="4856889" y="4237631"/>
            <a:ext cx="1126195" cy="918094"/>
            <a:chOff x="0" y="0"/>
            <a:chExt cx="1126193" cy="918093"/>
          </a:xfrm>
        </p:grpSpPr>
        <p:pic>
          <p:nvPicPr>
            <p:cNvPr id="319" name="Google Shape;319;p18" descr="Изображение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39082" y="0"/>
              <a:ext cx="448028" cy="4480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0" name="Google Shape;320;p18"/>
            <p:cNvSpPr txBox="1"/>
            <p:nvPr/>
          </p:nvSpPr>
          <p:spPr>
            <a:xfrm>
              <a:off x="0" y="501536"/>
              <a:ext cx="1126193" cy="416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Не содержит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ГМО</a:t>
              </a:r>
              <a:endParaRPr/>
            </a:p>
          </p:txBody>
        </p:sp>
      </p:grpSp>
      <p:grpSp>
        <p:nvGrpSpPr>
          <p:cNvPr id="321" name="Google Shape;321;p18"/>
          <p:cNvGrpSpPr/>
          <p:nvPr/>
        </p:nvGrpSpPr>
        <p:grpSpPr>
          <a:xfrm>
            <a:off x="5337377" y="3058401"/>
            <a:ext cx="1243905" cy="918094"/>
            <a:chOff x="0" y="0"/>
            <a:chExt cx="1243903" cy="918093"/>
          </a:xfrm>
        </p:grpSpPr>
        <p:pic>
          <p:nvPicPr>
            <p:cNvPr id="322" name="Google Shape;322;p18" descr="Изображение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97937" y="0"/>
              <a:ext cx="448028" cy="4480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3" name="Google Shape;323;p18"/>
            <p:cNvSpPr txBox="1"/>
            <p:nvPr/>
          </p:nvSpPr>
          <p:spPr>
            <a:xfrm>
              <a:off x="0" y="501536"/>
              <a:ext cx="1243903" cy="416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Не содержит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сою</a:t>
              </a:r>
              <a:endParaRPr/>
            </a:p>
          </p:txBody>
        </p:sp>
      </p:grpSp>
      <p:grpSp>
        <p:nvGrpSpPr>
          <p:cNvPr id="324" name="Google Shape;324;p18"/>
          <p:cNvGrpSpPr/>
          <p:nvPr/>
        </p:nvGrpSpPr>
        <p:grpSpPr>
          <a:xfrm>
            <a:off x="6132694" y="4237631"/>
            <a:ext cx="1126195" cy="963198"/>
            <a:chOff x="6132694" y="4237631"/>
            <a:chExt cx="1126195" cy="963198"/>
          </a:xfrm>
        </p:grpSpPr>
        <p:pic>
          <p:nvPicPr>
            <p:cNvPr id="325" name="Google Shape;325;p1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470710" y="4237631"/>
              <a:ext cx="448027" cy="4480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6" name="Google Shape;326;p18"/>
            <p:cNvSpPr txBox="1"/>
            <p:nvPr/>
          </p:nvSpPr>
          <p:spPr>
            <a:xfrm>
              <a:off x="6132694" y="4739168"/>
              <a:ext cx="1126195" cy="4616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Содержит лактозу</a:t>
              </a: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327" name="Google Shape;327;p18"/>
          <p:cNvSpPr txBox="1"/>
          <p:nvPr/>
        </p:nvSpPr>
        <p:spPr>
          <a:xfrm>
            <a:off x="854647" y="1267961"/>
            <a:ext cx="3814500" cy="12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rPr lang="ru-RU" sz="1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Комплекс пищеварительных ферментов в сочетании с витаминами A и D.</a:t>
            </a:r>
            <a:endParaRPr sz="1900" b="0" i="0" u="none" strike="noStrike" cap="non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B3"/>
        </a:solid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9"/>
          <p:cNvSpPr/>
          <p:nvPr/>
        </p:nvSpPr>
        <p:spPr>
          <a:xfrm>
            <a:off x="234440" y="245678"/>
            <a:ext cx="9541582" cy="5220107"/>
          </a:xfrm>
          <a:prstGeom prst="roundRect">
            <a:avLst>
              <a:gd name="adj" fmla="val 367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3" name="Google Shape;333;p19"/>
          <p:cNvSpPr txBox="1"/>
          <p:nvPr/>
        </p:nvSpPr>
        <p:spPr>
          <a:xfrm>
            <a:off x="760145" y="638490"/>
            <a:ext cx="899954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3700"/>
              <a:buFont typeface="Arial"/>
              <a:buNone/>
            </a:pPr>
            <a:r>
              <a:rPr lang="ru-RU" sz="3700" b="0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Super-Flora</a:t>
            </a:r>
            <a:endParaRPr/>
          </a:p>
        </p:txBody>
      </p:sp>
      <p:sp>
        <p:nvSpPr>
          <p:cNvPr id="334" name="Google Shape;334;p19"/>
          <p:cNvSpPr txBox="1"/>
          <p:nvPr/>
        </p:nvSpPr>
        <p:spPr>
          <a:xfrm>
            <a:off x="3609743" y="774300"/>
            <a:ext cx="1802158" cy="400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90 капсул</a:t>
            </a:r>
            <a:endParaRPr sz="2000" b="0" i="0" u="none" strike="noStrike" cap="non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9"/>
          <p:cNvSpPr txBox="1"/>
          <p:nvPr/>
        </p:nvSpPr>
        <p:spPr>
          <a:xfrm>
            <a:off x="825994" y="2855732"/>
            <a:ext cx="8885381" cy="661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3700"/>
              <a:buFont typeface="Arial"/>
              <a:buNone/>
            </a:pPr>
            <a:r>
              <a:rPr lang="ru-RU" sz="3700" b="0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B-Kurunga</a:t>
            </a:r>
            <a:endParaRPr sz="2000" b="0" i="0" u="none" strike="noStrike" cap="none">
              <a:solidFill>
                <a:srgbClr val="3B383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6" name="Google Shape;336;p19"/>
          <p:cNvSpPr txBox="1"/>
          <p:nvPr/>
        </p:nvSpPr>
        <p:spPr>
          <a:xfrm>
            <a:off x="560907" y="5141308"/>
            <a:ext cx="2980235" cy="21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БАД. НЕ ЯВЛЯЕТСЯ ЛЕКАРСТВЕННЫМ СРЕДСТВОМ</a:t>
            </a:r>
            <a:endParaRPr/>
          </a:p>
        </p:txBody>
      </p:sp>
      <p:sp>
        <p:nvSpPr>
          <p:cNvPr id="337" name="Google Shape;337;p19"/>
          <p:cNvSpPr txBox="1"/>
          <p:nvPr/>
        </p:nvSpPr>
        <p:spPr>
          <a:xfrm>
            <a:off x="3610313" y="3007487"/>
            <a:ext cx="1802158" cy="400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90 таблеток</a:t>
            </a:r>
            <a:endParaRPr sz="2000" b="0" i="0" u="none" strike="noStrike" cap="non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9"/>
          <p:cNvSpPr/>
          <p:nvPr/>
        </p:nvSpPr>
        <p:spPr>
          <a:xfrm>
            <a:off x="874201" y="2752757"/>
            <a:ext cx="8687900" cy="25927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9" name="Google Shape;339;p19"/>
          <p:cNvSpPr txBox="1"/>
          <p:nvPr/>
        </p:nvSpPr>
        <p:spPr>
          <a:xfrm>
            <a:off x="797999" y="3546592"/>
            <a:ext cx="4149782" cy="1495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rPr lang="ru-RU" sz="1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Оптимальное соотношение пробиотиков курунги - Lactobacillius acidophilus и Lactobacillius delbruecki subsp bulgaricu.</a:t>
            </a: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0" name="Google Shape;340;p19"/>
          <p:cNvGrpSpPr/>
          <p:nvPr/>
        </p:nvGrpSpPr>
        <p:grpSpPr>
          <a:xfrm>
            <a:off x="4811731" y="1340801"/>
            <a:ext cx="1126195" cy="918094"/>
            <a:chOff x="0" y="0"/>
            <a:chExt cx="1126193" cy="918093"/>
          </a:xfrm>
        </p:grpSpPr>
        <p:pic>
          <p:nvPicPr>
            <p:cNvPr id="341" name="Google Shape;341;p19" descr="Изображение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39082" y="0"/>
              <a:ext cx="448028" cy="4480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2" name="Google Shape;342;p19"/>
            <p:cNvSpPr txBox="1"/>
            <p:nvPr/>
          </p:nvSpPr>
          <p:spPr>
            <a:xfrm>
              <a:off x="0" y="501536"/>
              <a:ext cx="1126193" cy="416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Не содержит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ГМО</a:t>
              </a:r>
              <a:endParaRPr/>
            </a:p>
          </p:txBody>
        </p:sp>
      </p:grpSp>
      <p:grpSp>
        <p:nvGrpSpPr>
          <p:cNvPr id="343" name="Google Shape;343;p19"/>
          <p:cNvGrpSpPr/>
          <p:nvPr/>
        </p:nvGrpSpPr>
        <p:grpSpPr>
          <a:xfrm>
            <a:off x="5971795" y="1340801"/>
            <a:ext cx="1243905" cy="918094"/>
            <a:chOff x="0" y="0"/>
            <a:chExt cx="1243903" cy="918093"/>
          </a:xfrm>
        </p:grpSpPr>
        <p:pic>
          <p:nvPicPr>
            <p:cNvPr id="344" name="Google Shape;344;p19" descr="Изображение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97937" y="0"/>
              <a:ext cx="448028" cy="4480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5" name="Google Shape;345;p19"/>
            <p:cNvSpPr txBox="1"/>
            <p:nvPr/>
          </p:nvSpPr>
          <p:spPr>
            <a:xfrm>
              <a:off x="0" y="501536"/>
              <a:ext cx="1243903" cy="416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Не содержит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сою</a:t>
              </a:r>
              <a:endParaRPr/>
            </a:p>
          </p:txBody>
        </p:sp>
      </p:grpSp>
      <p:grpSp>
        <p:nvGrpSpPr>
          <p:cNvPr id="346" name="Google Shape;346;p19"/>
          <p:cNvGrpSpPr/>
          <p:nvPr/>
        </p:nvGrpSpPr>
        <p:grpSpPr>
          <a:xfrm>
            <a:off x="4856889" y="4237631"/>
            <a:ext cx="1126195" cy="918094"/>
            <a:chOff x="0" y="0"/>
            <a:chExt cx="1126193" cy="918093"/>
          </a:xfrm>
        </p:grpSpPr>
        <p:pic>
          <p:nvPicPr>
            <p:cNvPr id="347" name="Google Shape;347;p19" descr="Изображение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39082" y="0"/>
              <a:ext cx="448028" cy="4480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8" name="Google Shape;348;p19"/>
            <p:cNvSpPr txBox="1"/>
            <p:nvPr/>
          </p:nvSpPr>
          <p:spPr>
            <a:xfrm>
              <a:off x="0" y="501536"/>
              <a:ext cx="1126193" cy="416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Не содержит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ГМО</a:t>
              </a:r>
              <a:endParaRPr/>
            </a:p>
          </p:txBody>
        </p:sp>
      </p:grpSp>
      <p:grpSp>
        <p:nvGrpSpPr>
          <p:cNvPr id="349" name="Google Shape;349;p19"/>
          <p:cNvGrpSpPr/>
          <p:nvPr/>
        </p:nvGrpSpPr>
        <p:grpSpPr>
          <a:xfrm>
            <a:off x="5337377" y="3058401"/>
            <a:ext cx="1243905" cy="918094"/>
            <a:chOff x="0" y="0"/>
            <a:chExt cx="1243903" cy="918093"/>
          </a:xfrm>
        </p:grpSpPr>
        <p:pic>
          <p:nvPicPr>
            <p:cNvPr id="350" name="Google Shape;350;p19" descr="Изображение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97937" y="0"/>
              <a:ext cx="448028" cy="4480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1" name="Google Shape;351;p19"/>
            <p:cNvSpPr txBox="1"/>
            <p:nvPr/>
          </p:nvSpPr>
          <p:spPr>
            <a:xfrm>
              <a:off x="0" y="501536"/>
              <a:ext cx="1243903" cy="416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Не содержит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сою</a:t>
              </a:r>
              <a:endParaRPr/>
            </a:p>
          </p:txBody>
        </p:sp>
      </p:grpSp>
      <p:grpSp>
        <p:nvGrpSpPr>
          <p:cNvPr id="352" name="Google Shape;352;p19"/>
          <p:cNvGrpSpPr/>
          <p:nvPr/>
        </p:nvGrpSpPr>
        <p:grpSpPr>
          <a:xfrm>
            <a:off x="6132694" y="4237631"/>
            <a:ext cx="1126195" cy="963198"/>
            <a:chOff x="6132694" y="4237631"/>
            <a:chExt cx="1126195" cy="963198"/>
          </a:xfrm>
        </p:grpSpPr>
        <p:pic>
          <p:nvPicPr>
            <p:cNvPr id="353" name="Google Shape;353;p1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470710" y="4237631"/>
              <a:ext cx="448027" cy="4480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4" name="Google Shape;354;p19"/>
            <p:cNvSpPr txBox="1"/>
            <p:nvPr/>
          </p:nvSpPr>
          <p:spPr>
            <a:xfrm>
              <a:off x="6132694" y="4739168"/>
              <a:ext cx="1126195" cy="4616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Содержит лактозу</a:t>
              </a: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id="355" name="Google Shape;355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76450" y="435055"/>
            <a:ext cx="1112446" cy="2079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99010" y="3027772"/>
            <a:ext cx="1089886" cy="2082584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19"/>
          <p:cNvSpPr txBox="1"/>
          <p:nvPr/>
        </p:nvSpPr>
        <p:spPr>
          <a:xfrm>
            <a:off x="772659" y="1190651"/>
            <a:ext cx="4033285" cy="1532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rPr lang="ru-RU" sz="1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Сбалансированная комбинация пробиотиков </a:t>
            </a:r>
            <a:r>
              <a:rPr lang="ru-RU"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(бифидо- и лактобактерий) </a:t>
            </a:r>
            <a:r>
              <a:rPr lang="ru-RU" sz="1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 пребиотика инулина.</a:t>
            </a:r>
            <a:endParaRPr sz="1900" b="0" i="0" u="none" strike="noStrike" cap="non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B3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/>
          <p:nvPr/>
        </p:nvSpPr>
        <p:spPr>
          <a:xfrm>
            <a:off x="1486940" y="1656263"/>
            <a:ext cx="7469752" cy="400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На что обратить внимание в первую очередь?</a:t>
            </a:r>
            <a:endParaRPr sz="2000" b="0" i="0" u="none" strike="noStrike" cap="non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"/>
          <p:cNvSpPr txBox="1"/>
          <p:nvPr/>
        </p:nvSpPr>
        <p:spPr>
          <a:xfrm>
            <a:off x="1489719" y="2690241"/>
            <a:ext cx="7464195" cy="400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Что можно сделать до появления симптомов?</a:t>
            </a:r>
            <a:endParaRPr sz="2000" b="0" i="0" u="none" strike="noStrike" cap="non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"/>
          <p:cNvSpPr txBox="1"/>
          <p:nvPr/>
        </p:nvSpPr>
        <p:spPr>
          <a:xfrm>
            <a:off x="1493952" y="3692067"/>
            <a:ext cx="7430329" cy="400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Что можно сделать, чтобы не развилось заболевание?</a:t>
            </a:r>
            <a:endParaRPr sz="2000" b="0" i="0" u="none" strike="noStrike" cap="non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"/>
          <p:cNvSpPr txBox="1"/>
          <p:nvPr/>
        </p:nvSpPr>
        <p:spPr>
          <a:xfrm>
            <a:off x="749362" y="1551515"/>
            <a:ext cx="596599" cy="64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6D86E"/>
              </a:buClr>
              <a:buSzPts val="3000"/>
              <a:buFont typeface="Arial"/>
              <a:buNone/>
            </a:pPr>
            <a:r>
              <a:rPr lang="ru-RU" sz="3000" b="0" i="0" u="none" strike="noStrike" cap="none">
                <a:solidFill>
                  <a:srgbClr val="A6D86E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/>
          </a:p>
        </p:txBody>
      </p:sp>
      <p:sp>
        <p:nvSpPr>
          <p:cNvPr id="65" name="Google Shape;65;p2"/>
          <p:cNvSpPr txBox="1"/>
          <p:nvPr/>
        </p:nvSpPr>
        <p:spPr>
          <a:xfrm>
            <a:off x="756520" y="2578299"/>
            <a:ext cx="683885" cy="64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6D86E"/>
              </a:buClr>
              <a:buSzPts val="3000"/>
              <a:buFont typeface="Arial"/>
              <a:buNone/>
            </a:pPr>
            <a:r>
              <a:rPr lang="ru-RU" sz="3000" b="0" i="0" u="none" strike="noStrike" cap="none">
                <a:solidFill>
                  <a:srgbClr val="A6D86E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/>
          </a:p>
        </p:txBody>
      </p:sp>
      <p:sp>
        <p:nvSpPr>
          <p:cNvPr id="66" name="Google Shape;66;p2"/>
          <p:cNvSpPr txBox="1"/>
          <p:nvPr/>
        </p:nvSpPr>
        <p:spPr>
          <a:xfrm>
            <a:off x="740952" y="3587320"/>
            <a:ext cx="68962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6D86E"/>
              </a:buClr>
              <a:buSzPts val="3000"/>
              <a:buFont typeface="Arial"/>
              <a:buNone/>
            </a:pPr>
            <a:r>
              <a:rPr lang="ru-RU" sz="3000" b="0" i="0" u="none" strike="noStrike" cap="none">
                <a:solidFill>
                  <a:srgbClr val="A6D86E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9558966" y="2626242"/>
            <a:ext cx="1133643" cy="1133644"/>
          </a:xfrm>
          <a:prstGeom prst="ellipse">
            <a:avLst/>
          </a:prstGeom>
          <a:solidFill>
            <a:srgbClr val="B6DF89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8" name="Google Shape;68;p2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520" y="5005473"/>
            <a:ext cx="821682" cy="143958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"/>
          <p:cNvSpPr/>
          <p:nvPr/>
        </p:nvSpPr>
        <p:spPr>
          <a:xfrm>
            <a:off x="5033878" y="5077452"/>
            <a:ext cx="2795307" cy="2795307"/>
          </a:xfrm>
          <a:prstGeom prst="ellipse">
            <a:avLst/>
          </a:prstGeom>
          <a:noFill/>
          <a:ln w="508000" cap="flat" cmpd="sng">
            <a:solidFill>
              <a:srgbClr val="B6DF8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0" name="Google Shape;70;p2"/>
          <p:cNvSpPr txBox="1"/>
          <p:nvPr/>
        </p:nvSpPr>
        <p:spPr>
          <a:xfrm>
            <a:off x="760145" y="638490"/>
            <a:ext cx="899954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3700"/>
              <a:buFont typeface="Arial"/>
              <a:buNone/>
            </a:pPr>
            <a:r>
              <a:rPr lang="ru-RU" sz="3700" b="0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О поддержке печени</a:t>
            </a:r>
            <a:endParaRPr sz="3700" b="0" i="0" u="none" strike="noStrike" cap="non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B3"/>
        </a:solid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0"/>
          <p:cNvSpPr/>
          <p:nvPr/>
        </p:nvSpPr>
        <p:spPr>
          <a:xfrm>
            <a:off x="230806" y="234734"/>
            <a:ext cx="9541582" cy="5220107"/>
          </a:xfrm>
          <a:prstGeom prst="roundRect">
            <a:avLst>
              <a:gd name="adj" fmla="val 367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3" name="Google Shape;363;p20"/>
          <p:cNvSpPr txBox="1"/>
          <p:nvPr/>
        </p:nvSpPr>
        <p:spPr>
          <a:xfrm>
            <a:off x="772845" y="638490"/>
            <a:ext cx="899954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3700"/>
              <a:buFont typeface="Arial"/>
              <a:buNone/>
            </a:pPr>
            <a:r>
              <a:rPr lang="ru-RU" sz="3700" b="0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Abricotab</a:t>
            </a:r>
            <a:endParaRPr sz="3700" b="0" i="0" u="none" strike="noStrike" cap="non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20"/>
          <p:cNvSpPr txBox="1"/>
          <p:nvPr/>
        </p:nvSpPr>
        <p:spPr>
          <a:xfrm>
            <a:off x="779126" y="1352885"/>
            <a:ext cx="8885381" cy="400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60 жевательных таблеток</a:t>
            </a:r>
            <a:endParaRPr sz="2000" b="0" i="0" u="none" strike="noStrike" cap="non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20"/>
          <p:cNvSpPr txBox="1"/>
          <p:nvPr/>
        </p:nvSpPr>
        <p:spPr>
          <a:xfrm>
            <a:off x="790533" y="4961825"/>
            <a:ext cx="4947289" cy="194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БАД. НЕ ЯВЛЯЕТСЯ ЛЕКАРСТВЕННЫМ СРЕДСТВОМ</a:t>
            </a:r>
            <a:endParaRPr/>
          </a:p>
        </p:txBody>
      </p:sp>
      <p:sp>
        <p:nvSpPr>
          <p:cNvPr id="366" name="Google Shape;366;p20"/>
          <p:cNvSpPr txBox="1"/>
          <p:nvPr/>
        </p:nvSpPr>
        <p:spPr>
          <a:xfrm>
            <a:off x="790533" y="2066146"/>
            <a:ext cx="4679126" cy="2372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</a:pPr>
            <a:r>
              <a:rPr lang="ru-RU" sz="1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Источник лактобактерий «Наринэ». </a:t>
            </a:r>
            <a:endParaRPr/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</a:pPr>
            <a:r>
              <a:rPr lang="ru-RU" sz="1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Нормализуют состояние микрофлоры, повышают активность кишечной палочки, улучшают усвояемость полезных веществ абрикоса, укрепляют антиоксидантную защиту организма.</a:t>
            </a:r>
            <a:endParaRPr/>
          </a:p>
        </p:txBody>
      </p:sp>
      <p:pic>
        <p:nvPicPr>
          <p:cNvPr id="367" name="Google Shape;36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26909" y="1013298"/>
            <a:ext cx="1546239" cy="27611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8" name="Google Shape;368;p20"/>
          <p:cNvGrpSpPr/>
          <p:nvPr/>
        </p:nvGrpSpPr>
        <p:grpSpPr>
          <a:xfrm>
            <a:off x="5870474" y="4242610"/>
            <a:ext cx="1126195" cy="918094"/>
            <a:chOff x="0" y="0"/>
            <a:chExt cx="1126193" cy="918093"/>
          </a:xfrm>
        </p:grpSpPr>
        <p:pic>
          <p:nvPicPr>
            <p:cNvPr id="369" name="Google Shape;369;p20" descr="Изображение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39082" y="0"/>
              <a:ext cx="448028" cy="4480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0" name="Google Shape;370;p20"/>
            <p:cNvSpPr txBox="1"/>
            <p:nvPr/>
          </p:nvSpPr>
          <p:spPr>
            <a:xfrm>
              <a:off x="0" y="501536"/>
              <a:ext cx="1126193" cy="416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Не содержит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ГМО</a:t>
              </a:r>
              <a:endParaRPr/>
            </a:p>
          </p:txBody>
        </p:sp>
      </p:grpSp>
      <p:grpSp>
        <p:nvGrpSpPr>
          <p:cNvPr id="371" name="Google Shape;371;p20"/>
          <p:cNvGrpSpPr/>
          <p:nvPr/>
        </p:nvGrpSpPr>
        <p:grpSpPr>
          <a:xfrm>
            <a:off x="7038537" y="4242609"/>
            <a:ext cx="1243905" cy="918094"/>
            <a:chOff x="0" y="0"/>
            <a:chExt cx="1243903" cy="918093"/>
          </a:xfrm>
        </p:grpSpPr>
        <p:pic>
          <p:nvPicPr>
            <p:cNvPr id="372" name="Google Shape;372;p20" descr="Изображение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97937" y="0"/>
              <a:ext cx="448028" cy="4480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3" name="Google Shape;373;p20"/>
            <p:cNvSpPr txBox="1"/>
            <p:nvPr/>
          </p:nvSpPr>
          <p:spPr>
            <a:xfrm>
              <a:off x="0" y="501536"/>
              <a:ext cx="1243903" cy="416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Не содержит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сою</a:t>
              </a:r>
              <a:endParaRPr/>
            </a:p>
          </p:txBody>
        </p:sp>
      </p:grpSp>
      <p:grpSp>
        <p:nvGrpSpPr>
          <p:cNvPr id="374" name="Google Shape;374;p20"/>
          <p:cNvGrpSpPr/>
          <p:nvPr/>
        </p:nvGrpSpPr>
        <p:grpSpPr>
          <a:xfrm>
            <a:off x="8245378" y="4242609"/>
            <a:ext cx="1126195" cy="963198"/>
            <a:chOff x="6132694" y="4237631"/>
            <a:chExt cx="1126195" cy="963198"/>
          </a:xfrm>
        </p:grpSpPr>
        <p:pic>
          <p:nvPicPr>
            <p:cNvPr id="375" name="Google Shape;375;p2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470710" y="4237631"/>
              <a:ext cx="448027" cy="4480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6" name="Google Shape;376;p20"/>
            <p:cNvSpPr txBox="1"/>
            <p:nvPr/>
          </p:nvSpPr>
          <p:spPr>
            <a:xfrm>
              <a:off x="6132694" y="4739168"/>
              <a:ext cx="1126195" cy="4616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Содержит лактозу</a:t>
              </a: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B3"/>
        </a:solid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1"/>
          <p:cNvSpPr/>
          <p:nvPr/>
        </p:nvSpPr>
        <p:spPr>
          <a:xfrm>
            <a:off x="234440" y="245678"/>
            <a:ext cx="9541582" cy="5220107"/>
          </a:xfrm>
          <a:prstGeom prst="roundRect">
            <a:avLst>
              <a:gd name="adj" fmla="val 367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2" name="Google Shape;382;p21"/>
          <p:cNvSpPr txBox="1"/>
          <p:nvPr/>
        </p:nvSpPr>
        <p:spPr>
          <a:xfrm>
            <a:off x="760145" y="638490"/>
            <a:ext cx="899954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3700"/>
              <a:buFont typeface="Arial"/>
              <a:buNone/>
            </a:pPr>
            <a:r>
              <a:rPr lang="ru-RU" sz="3700" b="0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Hi-Fiber Acai &amp; Blueberry</a:t>
            </a:r>
            <a:endParaRPr sz="3700" b="0" i="0" u="none" strike="noStrike" cap="non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21"/>
          <p:cNvSpPr txBox="1"/>
          <p:nvPr/>
        </p:nvSpPr>
        <p:spPr>
          <a:xfrm>
            <a:off x="797723" y="1188580"/>
            <a:ext cx="1802158" cy="400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270 гр</a:t>
            </a:r>
            <a:endParaRPr sz="2000" b="0" i="0" u="none" strike="noStrike" cap="non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21"/>
          <p:cNvSpPr txBox="1"/>
          <p:nvPr/>
        </p:nvSpPr>
        <p:spPr>
          <a:xfrm>
            <a:off x="825994" y="2742998"/>
            <a:ext cx="8885381" cy="661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3700"/>
              <a:buFont typeface="Arial"/>
              <a:buNone/>
            </a:pPr>
            <a:r>
              <a:rPr lang="ru-RU" sz="3700" b="0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Coral Alfalfa</a:t>
            </a:r>
            <a:endParaRPr sz="2000" b="0" i="0" u="none" strike="noStrike" cap="none">
              <a:solidFill>
                <a:srgbClr val="3B383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5" name="Google Shape;385;p21"/>
          <p:cNvSpPr txBox="1"/>
          <p:nvPr/>
        </p:nvSpPr>
        <p:spPr>
          <a:xfrm>
            <a:off x="560907" y="5141308"/>
            <a:ext cx="2980235" cy="21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БАД. НЕ ЯВЛЯЕТСЯ ЛЕКАРСТВЕННЫМ СРЕДСТВОМ</a:t>
            </a:r>
            <a:endParaRPr/>
          </a:p>
        </p:txBody>
      </p:sp>
      <p:sp>
        <p:nvSpPr>
          <p:cNvPr id="386" name="Google Shape;386;p21"/>
          <p:cNvSpPr txBox="1"/>
          <p:nvPr/>
        </p:nvSpPr>
        <p:spPr>
          <a:xfrm>
            <a:off x="784323" y="3317702"/>
            <a:ext cx="1802158" cy="400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120 капсул</a:t>
            </a:r>
            <a:endParaRPr sz="2000" b="0" i="0" u="none" strike="noStrike" cap="non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21"/>
          <p:cNvSpPr/>
          <p:nvPr/>
        </p:nvSpPr>
        <p:spPr>
          <a:xfrm>
            <a:off x="874201" y="2752757"/>
            <a:ext cx="8687900" cy="25927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8" name="Google Shape;388;p21"/>
          <p:cNvSpPr txBox="1"/>
          <p:nvPr/>
        </p:nvSpPr>
        <p:spPr>
          <a:xfrm>
            <a:off x="778447" y="1506129"/>
            <a:ext cx="3814500" cy="12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rPr lang="ru-RU" sz="1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Приятный на вкус источник растворимой и нерастворимой клетчатки.</a:t>
            </a:r>
            <a:endParaRPr sz="1900" b="0" i="0" u="none" strike="noStrike" cap="non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21" descr="Би-Курунга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0" name="Google Shape;390;p21"/>
          <p:cNvSpPr txBox="1"/>
          <p:nvPr/>
        </p:nvSpPr>
        <p:spPr>
          <a:xfrm>
            <a:off x="810525" y="3809707"/>
            <a:ext cx="4149782" cy="114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rPr lang="ru-RU" sz="1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Источник минералов, витаминов, эссенциальных аминокислот, фитоэстрогенов.</a:t>
            </a: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21"/>
          <p:cNvSpPr txBox="1"/>
          <p:nvPr/>
        </p:nvSpPr>
        <p:spPr>
          <a:xfrm>
            <a:off x="788620" y="274055"/>
            <a:ext cx="3804327" cy="400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lang="ru-RU" sz="2000" b="1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Daily Delicious</a:t>
            </a:r>
            <a:endParaRPr sz="2000" b="1" i="0" u="none" strike="noStrike" cap="non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2" name="Google Shape;392;p21"/>
          <p:cNvGrpSpPr/>
          <p:nvPr/>
        </p:nvGrpSpPr>
        <p:grpSpPr>
          <a:xfrm>
            <a:off x="4852461" y="1466650"/>
            <a:ext cx="1126195" cy="918094"/>
            <a:chOff x="0" y="0"/>
            <a:chExt cx="1126193" cy="918093"/>
          </a:xfrm>
        </p:grpSpPr>
        <p:pic>
          <p:nvPicPr>
            <p:cNvPr id="393" name="Google Shape;393;p21" descr="Изображение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39082" y="0"/>
              <a:ext cx="448028" cy="4480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4" name="Google Shape;394;p21"/>
            <p:cNvSpPr txBox="1"/>
            <p:nvPr/>
          </p:nvSpPr>
          <p:spPr>
            <a:xfrm>
              <a:off x="0" y="501536"/>
              <a:ext cx="1126193" cy="416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Не содержит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ГМО</a:t>
              </a:r>
              <a:endParaRPr/>
            </a:p>
          </p:txBody>
        </p:sp>
      </p:grpSp>
      <p:grpSp>
        <p:nvGrpSpPr>
          <p:cNvPr id="395" name="Google Shape;395;p21"/>
          <p:cNvGrpSpPr/>
          <p:nvPr/>
        </p:nvGrpSpPr>
        <p:grpSpPr>
          <a:xfrm>
            <a:off x="6015037" y="1491875"/>
            <a:ext cx="1190751" cy="892870"/>
            <a:chOff x="-1" y="-1"/>
            <a:chExt cx="1190749" cy="892868"/>
          </a:xfrm>
        </p:grpSpPr>
        <p:pic>
          <p:nvPicPr>
            <p:cNvPr id="396" name="Google Shape;396;p21" descr="Изображение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63657" y="-1"/>
              <a:ext cx="463442" cy="4634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7" name="Google Shape;397;p21"/>
            <p:cNvSpPr txBox="1"/>
            <p:nvPr/>
          </p:nvSpPr>
          <p:spPr>
            <a:xfrm>
              <a:off x="-1" y="476310"/>
              <a:ext cx="1190749" cy="416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Подходит для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вегетарианцев</a:t>
              </a:r>
              <a:endParaRPr/>
            </a:p>
          </p:txBody>
        </p:sp>
      </p:grpSp>
      <p:grpSp>
        <p:nvGrpSpPr>
          <p:cNvPr id="398" name="Google Shape;398;p21"/>
          <p:cNvGrpSpPr/>
          <p:nvPr/>
        </p:nvGrpSpPr>
        <p:grpSpPr>
          <a:xfrm>
            <a:off x="4852462" y="3762968"/>
            <a:ext cx="1126195" cy="918094"/>
            <a:chOff x="0" y="0"/>
            <a:chExt cx="1126193" cy="918093"/>
          </a:xfrm>
        </p:grpSpPr>
        <p:pic>
          <p:nvPicPr>
            <p:cNvPr id="399" name="Google Shape;399;p21" descr="Изображение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39082" y="0"/>
              <a:ext cx="448028" cy="4480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0" name="Google Shape;400;p21"/>
            <p:cNvSpPr txBox="1"/>
            <p:nvPr/>
          </p:nvSpPr>
          <p:spPr>
            <a:xfrm>
              <a:off x="0" y="501536"/>
              <a:ext cx="1126193" cy="416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Не содержит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ГМО</a:t>
              </a:r>
              <a:endParaRPr/>
            </a:p>
          </p:txBody>
        </p:sp>
      </p:grpSp>
      <p:grpSp>
        <p:nvGrpSpPr>
          <p:cNvPr id="401" name="Google Shape;401;p21"/>
          <p:cNvGrpSpPr/>
          <p:nvPr/>
        </p:nvGrpSpPr>
        <p:grpSpPr>
          <a:xfrm>
            <a:off x="5996461" y="3762967"/>
            <a:ext cx="1243905" cy="918094"/>
            <a:chOff x="0" y="0"/>
            <a:chExt cx="1243903" cy="918093"/>
          </a:xfrm>
        </p:grpSpPr>
        <p:pic>
          <p:nvPicPr>
            <p:cNvPr id="402" name="Google Shape;402;p21" descr="Изображение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97937" y="0"/>
              <a:ext cx="448028" cy="4480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3" name="Google Shape;403;p21"/>
            <p:cNvSpPr txBox="1"/>
            <p:nvPr/>
          </p:nvSpPr>
          <p:spPr>
            <a:xfrm>
              <a:off x="0" y="501536"/>
              <a:ext cx="1243903" cy="416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Не содержит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сою</a:t>
              </a:r>
              <a:endParaRPr/>
            </a:p>
          </p:txBody>
        </p:sp>
      </p:grpSp>
      <p:pic>
        <p:nvPicPr>
          <p:cNvPr id="404" name="Google Shape;404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60072" y="302123"/>
            <a:ext cx="2345202" cy="2345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99010" y="3031077"/>
            <a:ext cx="1089886" cy="2075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B3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2"/>
          <p:cNvSpPr/>
          <p:nvPr/>
        </p:nvSpPr>
        <p:spPr>
          <a:xfrm>
            <a:off x="230806" y="144858"/>
            <a:ext cx="9541582" cy="5220107"/>
          </a:xfrm>
          <a:prstGeom prst="roundRect">
            <a:avLst>
              <a:gd name="adj" fmla="val 367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1" name="Google Shape;411;p22"/>
          <p:cNvSpPr txBox="1"/>
          <p:nvPr/>
        </p:nvSpPr>
        <p:spPr>
          <a:xfrm>
            <a:off x="772845" y="638490"/>
            <a:ext cx="899954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3700"/>
              <a:buFont typeface="Arial"/>
              <a:buNone/>
            </a:pPr>
            <a:r>
              <a:rPr lang="ru-RU" sz="3700" b="0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Metastick</a:t>
            </a:r>
            <a:endParaRPr sz="3700" b="0" i="0" u="none" strike="noStrike" cap="non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22"/>
          <p:cNvSpPr txBox="1"/>
          <p:nvPr/>
        </p:nvSpPr>
        <p:spPr>
          <a:xfrm>
            <a:off x="779126" y="1352885"/>
            <a:ext cx="8885381" cy="400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15 стик-пакетов Х 20мл</a:t>
            </a:r>
            <a:endParaRPr sz="2000" b="0" i="0" u="none" strike="noStrike" cap="non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22"/>
          <p:cNvSpPr txBox="1"/>
          <p:nvPr/>
        </p:nvSpPr>
        <p:spPr>
          <a:xfrm>
            <a:off x="790533" y="4961825"/>
            <a:ext cx="4947289" cy="194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БАД. НЕ ЯВЛЯЕТСЯ ЛЕКАРСТВЕННЫМ СРЕДСТВОМ</a:t>
            </a:r>
            <a:endParaRPr/>
          </a:p>
        </p:txBody>
      </p:sp>
      <p:sp>
        <p:nvSpPr>
          <p:cNvPr id="414" name="Google Shape;414;p22"/>
          <p:cNvSpPr txBox="1"/>
          <p:nvPr/>
        </p:nvSpPr>
        <p:spPr>
          <a:xfrm>
            <a:off x="809390" y="2164778"/>
            <a:ext cx="4679126" cy="2197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</a:pPr>
            <a:r>
              <a:rPr lang="ru-RU" sz="1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Биологически активные продукты обмена веществ (метаболиты) полезных лактобактерий.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</a:pPr>
            <a:endParaRPr sz="19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</a:pPr>
            <a:r>
              <a:rPr lang="ru-RU" sz="1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Эти вещества способствуют росту собственной здоровой микрофлоры.</a:t>
            </a:r>
            <a:endParaRPr/>
          </a:p>
        </p:txBody>
      </p:sp>
      <p:pic>
        <p:nvPicPr>
          <p:cNvPr id="415" name="Google Shape;415;p22" descr="https://lh4.googleusercontent.com/GId-CeRrKS2v_7Er5yMO0GhbrDBzxcpen0QwoPVyxTl6t7fguKaA5zk-YsBctFD7XuI-MsphblrOGcpWHIuFhYfHu5IfXk2D6tL1wIbRc58qejiWq2Hnef5cBLH6Ob_WCfqo4-jzeP1wYOs=s20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4858" y="-3824218"/>
            <a:ext cx="3629025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22" descr="https://lh4.googleusercontent.com/CKTgyVyaJQ11ww7DxBFWBliwhQD1Y3Xy6WOkYnVxkef7c86jkiM5pXApox3LC8QIAMrcqwnKBOKNpM5S21NeUfeYTMDWLLLbtOZU4NGNMv0eZiHhaVESvwWbv2AP5ANMgn_rax91Gg_okqc=s20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247025" y="7311503"/>
            <a:ext cx="807334" cy="268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71335" y="1108108"/>
            <a:ext cx="3440279" cy="2780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22" descr="https://lh4.googleusercontent.com/GId-CeRrKS2v_7Er5yMO0GhbrDBzxcpen0QwoPVyxTl6t7fguKaA5zk-YsBctFD7XuI-MsphblrOGcpWHIuFhYfHu5IfXk2D6tL1wIbRc58qejiWq2Hnef5cBLH6Ob_WCfqo4-jzeP1wYOs=s20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2589" y="4268443"/>
            <a:ext cx="3629025" cy="942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B3"/>
        </a:solidFill>
        <a:effectLst/>
      </p:bgPr>
    </p:bg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3"/>
          <p:cNvSpPr/>
          <p:nvPr/>
        </p:nvSpPr>
        <p:spPr>
          <a:xfrm>
            <a:off x="230806" y="234734"/>
            <a:ext cx="9541582" cy="5220107"/>
          </a:xfrm>
          <a:prstGeom prst="roundRect">
            <a:avLst>
              <a:gd name="adj" fmla="val 367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4" name="Google Shape;424;p23"/>
          <p:cNvSpPr txBox="1"/>
          <p:nvPr/>
        </p:nvSpPr>
        <p:spPr>
          <a:xfrm>
            <a:off x="5046293" y="630842"/>
            <a:ext cx="506213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</a:pPr>
            <a:r>
              <a:rPr lang="ru-RU" sz="37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Colo-Vada Green</a:t>
            </a:r>
            <a:endParaRPr sz="3700" b="1" i="0" u="none" strike="noStrike" cap="non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23"/>
          <p:cNvSpPr txBox="1"/>
          <p:nvPr/>
        </p:nvSpPr>
        <p:spPr>
          <a:xfrm>
            <a:off x="760145" y="638490"/>
            <a:ext cx="899954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3700"/>
              <a:buFont typeface="Arial"/>
              <a:buNone/>
            </a:pPr>
            <a:r>
              <a:rPr lang="ru-RU" sz="3700" b="0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Colo-Vada </a:t>
            </a:r>
            <a:r>
              <a:rPr lang="ru-RU" sz="3700" b="1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Light</a:t>
            </a:r>
            <a:endParaRPr/>
          </a:p>
        </p:txBody>
      </p:sp>
      <p:sp>
        <p:nvSpPr>
          <p:cNvPr id="429" name="Google Shape;429;p23"/>
          <p:cNvSpPr txBox="1"/>
          <p:nvPr/>
        </p:nvSpPr>
        <p:spPr>
          <a:xfrm>
            <a:off x="722566" y="3152819"/>
            <a:ext cx="899954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3700"/>
              <a:buFont typeface="Arial"/>
              <a:buNone/>
            </a:pPr>
            <a:r>
              <a:rPr lang="ru-RU" sz="3700" b="0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Colo-Vada Plus</a:t>
            </a:r>
            <a:endParaRPr sz="3700" b="0" i="0" u="none" strike="noStrike" cap="non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23"/>
          <p:cNvSpPr/>
          <p:nvPr/>
        </p:nvSpPr>
        <p:spPr>
          <a:xfrm>
            <a:off x="824097" y="2752757"/>
            <a:ext cx="3816000" cy="25927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1" name="Google Shape;431;p23"/>
          <p:cNvSpPr txBox="1"/>
          <p:nvPr/>
        </p:nvSpPr>
        <p:spPr>
          <a:xfrm>
            <a:off x="788620" y="324159"/>
            <a:ext cx="3804327" cy="400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lang="ru-RU" sz="2000" b="1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Program</a:t>
            </a:r>
            <a:endParaRPr/>
          </a:p>
        </p:txBody>
      </p:sp>
      <p:sp>
        <p:nvSpPr>
          <p:cNvPr id="432" name="Google Shape;432;p23"/>
          <p:cNvSpPr txBox="1"/>
          <p:nvPr/>
        </p:nvSpPr>
        <p:spPr>
          <a:xfrm>
            <a:off x="747443" y="2845160"/>
            <a:ext cx="3804327" cy="400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lang="ru-RU" sz="2000" b="1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Program 2</a:t>
            </a:r>
            <a:endParaRPr/>
          </a:p>
        </p:txBody>
      </p:sp>
      <p:sp>
        <p:nvSpPr>
          <p:cNvPr id="433" name="Google Shape;433;p23"/>
          <p:cNvSpPr txBox="1"/>
          <p:nvPr/>
        </p:nvSpPr>
        <p:spPr>
          <a:xfrm>
            <a:off x="5074768" y="340105"/>
            <a:ext cx="3804327" cy="400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lang="ru-RU" sz="2000" b="1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Program</a:t>
            </a:r>
            <a:endParaRPr/>
          </a:p>
        </p:txBody>
      </p:sp>
      <p:grpSp>
        <p:nvGrpSpPr>
          <p:cNvPr id="434" name="Google Shape;434;p23"/>
          <p:cNvGrpSpPr/>
          <p:nvPr/>
        </p:nvGrpSpPr>
        <p:grpSpPr>
          <a:xfrm>
            <a:off x="5998056" y="4265165"/>
            <a:ext cx="1126195" cy="918094"/>
            <a:chOff x="0" y="0"/>
            <a:chExt cx="1126193" cy="918093"/>
          </a:xfrm>
        </p:grpSpPr>
        <p:pic>
          <p:nvPicPr>
            <p:cNvPr id="435" name="Google Shape;435;p23" descr="Изображение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39082" y="0"/>
              <a:ext cx="448028" cy="4480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6" name="Google Shape;436;p23"/>
            <p:cNvSpPr txBox="1"/>
            <p:nvPr/>
          </p:nvSpPr>
          <p:spPr>
            <a:xfrm>
              <a:off x="0" y="501536"/>
              <a:ext cx="1126193" cy="416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Не содержит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ГМО</a:t>
              </a:r>
              <a:endParaRPr/>
            </a:p>
          </p:txBody>
        </p:sp>
      </p:grpSp>
      <p:grpSp>
        <p:nvGrpSpPr>
          <p:cNvPr id="437" name="Google Shape;437;p23"/>
          <p:cNvGrpSpPr/>
          <p:nvPr/>
        </p:nvGrpSpPr>
        <p:grpSpPr>
          <a:xfrm>
            <a:off x="7142055" y="4265164"/>
            <a:ext cx="1243905" cy="918094"/>
            <a:chOff x="0" y="0"/>
            <a:chExt cx="1243903" cy="918093"/>
          </a:xfrm>
        </p:grpSpPr>
        <p:pic>
          <p:nvPicPr>
            <p:cNvPr id="438" name="Google Shape;438;p23" descr="Изображение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97937" y="0"/>
              <a:ext cx="448028" cy="4480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9" name="Google Shape;439;p23"/>
            <p:cNvSpPr txBox="1"/>
            <p:nvPr/>
          </p:nvSpPr>
          <p:spPr>
            <a:xfrm>
              <a:off x="0" y="501536"/>
              <a:ext cx="1243903" cy="416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Не содержит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сою</a:t>
              </a:r>
              <a:endParaRPr/>
            </a:p>
          </p:txBody>
        </p:sp>
      </p:grpSp>
      <p:sp>
        <p:nvSpPr>
          <p:cNvPr id="440" name="Google Shape;440;p23"/>
          <p:cNvSpPr/>
          <p:nvPr/>
        </p:nvSpPr>
        <p:spPr>
          <a:xfrm>
            <a:off x="8994283" y="790977"/>
            <a:ext cx="546836" cy="307773"/>
          </a:xfrm>
          <a:prstGeom prst="rect">
            <a:avLst/>
          </a:prstGeom>
          <a:solidFill>
            <a:srgbClr val="FD6368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NEW</a:t>
            </a:r>
            <a:endParaRPr sz="14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1" name="Google Shape;441;p23"/>
          <p:cNvSpPr txBox="1"/>
          <p:nvPr/>
        </p:nvSpPr>
        <p:spPr>
          <a:xfrm>
            <a:off x="650833" y="5241225"/>
            <a:ext cx="4947289" cy="194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БАД. НЕ ЯВЛЯЕТСЯ ЛЕКАРСТВЕННЫМ СРЕДСТВОМ</a:t>
            </a:r>
            <a:endParaRPr/>
          </a:p>
        </p:txBody>
      </p:sp>
      <p:pic>
        <p:nvPicPr>
          <p:cNvPr id="2050" name="Picture 2" descr="C:\Users\Andrey.Boldarev\Desktop\1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79" y="1319645"/>
            <a:ext cx="3905144" cy="135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ndrey.Boldarev\Desktop\2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" y="3636551"/>
            <a:ext cx="4503440" cy="160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ndrey.Boldarev\Desktop\3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022" y="1332986"/>
            <a:ext cx="4866698" cy="268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B3"/>
        </a:solidFill>
        <a:effectLst/>
      </p:bgPr>
    </p:bg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p24"/>
          <p:cNvPicPr preferRelativeResize="0"/>
          <p:nvPr/>
        </p:nvPicPr>
        <p:blipFill rotWithShape="1">
          <a:blip r:embed="rId3">
            <a:alphaModFix/>
          </a:blip>
          <a:srcRect l="8196" t="6593" r="1524" b="26830"/>
          <a:stretch/>
        </p:blipFill>
        <p:spPr>
          <a:xfrm>
            <a:off x="7206916" y="12699"/>
            <a:ext cx="2851484" cy="2803719"/>
          </a:xfrm>
          <a:prstGeom prst="flowChartDelay">
            <a:avLst/>
          </a:prstGeom>
          <a:noFill/>
          <a:ln>
            <a:noFill/>
          </a:ln>
        </p:spPr>
      </p:pic>
      <p:sp>
        <p:nvSpPr>
          <p:cNvPr id="447" name="Google Shape;447;p24"/>
          <p:cNvSpPr txBox="1">
            <a:spLocks noGrp="1"/>
          </p:cNvSpPr>
          <p:nvPr>
            <p:ph type="body" idx="1"/>
          </p:nvPr>
        </p:nvSpPr>
        <p:spPr>
          <a:xfrm>
            <a:off x="452802" y="3621440"/>
            <a:ext cx="7560472" cy="895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None/>
            </a:pPr>
            <a:r>
              <a:rPr lang="ru-RU" sz="2000" b="0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До новых встреч!</a:t>
            </a:r>
            <a:endParaRPr sz="2000" b="0" i="0" u="none" strike="noStrike" cap="non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24"/>
          <p:cNvSpPr/>
          <p:nvPr/>
        </p:nvSpPr>
        <p:spPr>
          <a:xfrm>
            <a:off x="509009" y="3374356"/>
            <a:ext cx="679306" cy="20548"/>
          </a:xfrm>
          <a:prstGeom prst="rect">
            <a:avLst/>
          </a:prstGeom>
          <a:solidFill>
            <a:srgbClr val="16161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49" name="Google Shape;449;p24" descr="Изображе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141" y="470743"/>
            <a:ext cx="1398541" cy="245022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24"/>
          <p:cNvSpPr txBox="1"/>
          <p:nvPr/>
        </p:nvSpPr>
        <p:spPr>
          <a:xfrm>
            <a:off x="394455" y="1894825"/>
            <a:ext cx="5191400" cy="1035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5800"/>
              <a:buFont typeface="Arial"/>
              <a:buNone/>
            </a:pPr>
            <a:r>
              <a:rPr lang="ru-RU" sz="5800" b="1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С заботой </a:t>
            </a:r>
            <a:br>
              <a:rPr lang="ru-RU" sz="5800" b="1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5800" b="1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о вас!</a:t>
            </a:r>
            <a:endParaRPr/>
          </a:p>
        </p:txBody>
      </p:sp>
      <p:grpSp>
        <p:nvGrpSpPr>
          <p:cNvPr id="451" name="Google Shape;451;p24"/>
          <p:cNvGrpSpPr/>
          <p:nvPr/>
        </p:nvGrpSpPr>
        <p:grpSpPr>
          <a:xfrm rot="5400000">
            <a:off x="4402317" y="-4482"/>
            <a:ext cx="2832099" cy="2832099"/>
            <a:chOff x="3572758" y="2083324"/>
            <a:chExt cx="3359217" cy="3359217"/>
          </a:xfrm>
        </p:grpSpPr>
        <p:sp>
          <p:nvSpPr>
            <p:cNvPr id="452" name="Google Shape;452;p24"/>
            <p:cNvSpPr/>
            <p:nvPr/>
          </p:nvSpPr>
          <p:spPr>
            <a:xfrm>
              <a:off x="3572759" y="2083325"/>
              <a:ext cx="3359216" cy="3359216"/>
            </a:xfrm>
            <a:prstGeom prst="teardrop">
              <a:avLst>
                <a:gd name="adj" fmla="val 100000"/>
              </a:avLst>
            </a:prstGeom>
            <a:solidFill>
              <a:srgbClr val="B6DF89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53" name="Google Shape;453;p24"/>
            <p:cNvSpPr/>
            <p:nvPr/>
          </p:nvSpPr>
          <p:spPr>
            <a:xfrm rot="10800000">
              <a:off x="3572758" y="2083324"/>
              <a:ext cx="3359216" cy="3359216"/>
            </a:xfrm>
            <a:prstGeom prst="teardrop">
              <a:avLst>
                <a:gd name="adj" fmla="val 100000"/>
              </a:avLst>
            </a:prstGeom>
            <a:solidFill>
              <a:srgbClr val="B6DF89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454" name="Google Shape;454;p24"/>
          <p:cNvGrpSpPr/>
          <p:nvPr/>
        </p:nvGrpSpPr>
        <p:grpSpPr>
          <a:xfrm rot="5400000">
            <a:off x="7239001" y="2820150"/>
            <a:ext cx="2832098" cy="2832098"/>
            <a:chOff x="3572759" y="2083324"/>
            <a:chExt cx="3359216" cy="3359215"/>
          </a:xfrm>
        </p:grpSpPr>
        <p:sp>
          <p:nvSpPr>
            <p:cNvPr id="455" name="Google Shape;455;p24"/>
            <p:cNvSpPr/>
            <p:nvPr/>
          </p:nvSpPr>
          <p:spPr>
            <a:xfrm>
              <a:off x="3572759" y="2083324"/>
              <a:ext cx="3359216" cy="3359215"/>
            </a:xfrm>
            <a:prstGeom prst="teardrop">
              <a:avLst>
                <a:gd name="adj" fmla="val 100000"/>
              </a:avLst>
            </a:prstGeom>
            <a:solidFill>
              <a:srgbClr val="B6DF89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 rot="10800000">
              <a:off x="3572759" y="2083324"/>
              <a:ext cx="3359216" cy="3359215"/>
            </a:xfrm>
            <a:prstGeom prst="teardrop">
              <a:avLst>
                <a:gd name="adj" fmla="val 100000"/>
              </a:avLst>
            </a:prstGeom>
            <a:solidFill>
              <a:srgbClr val="B6DF89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457" name="Google Shape;457;p24"/>
          <p:cNvSpPr/>
          <p:nvPr/>
        </p:nvSpPr>
        <p:spPr>
          <a:xfrm rot="10800000">
            <a:off x="4402317" y="2836579"/>
            <a:ext cx="2832098" cy="2832098"/>
          </a:xfrm>
          <a:prstGeom prst="flowChartDelay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58" name="Google Shape;458;p24"/>
          <p:cNvPicPr preferRelativeResize="0"/>
          <p:nvPr/>
        </p:nvPicPr>
        <p:blipFill rotWithShape="1">
          <a:blip r:embed="rId5">
            <a:alphaModFix/>
          </a:blip>
          <a:srcRect l="21735" t="6904" r="17500" b="626"/>
          <a:stretch/>
        </p:blipFill>
        <p:spPr>
          <a:xfrm flipH="1">
            <a:off x="4402316" y="2803358"/>
            <a:ext cx="2836684" cy="2883520"/>
          </a:xfrm>
          <a:prstGeom prst="flowChartDelay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B3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"/>
          <p:cNvSpPr txBox="1"/>
          <p:nvPr/>
        </p:nvSpPr>
        <p:spPr>
          <a:xfrm>
            <a:off x="590191" y="1827830"/>
            <a:ext cx="3816710" cy="1122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3700"/>
              <a:buFont typeface="Arial"/>
              <a:buNone/>
            </a:pPr>
            <a:r>
              <a:rPr lang="ru-RU" sz="3700" b="0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Забота </a:t>
            </a:r>
            <a:br>
              <a:rPr lang="ru-RU" sz="3700" b="0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700" b="0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о печени</a:t>
            </a:r>
            <a:endParaRPr sz="3700" b="0" i="0" u="none" strike="noStrike" cap="non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p3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319" y="5011694"/>
            <a:ext cx="821682" cy="14395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3"/>
          <p:cNvSpPr txBox="1"/>
          <p:nvPr/>
        </p:nvSpPr>
        <p:spPr>
          <a:xfrm>
            <a:off x="590191" y="3489459"/>
            <a:ext cx="4200173" cy="895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Нюансы ее здоровья</a:t>
            </a: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638319" y="3197978"/>
            <a:ext cx="679306" cy="20549"/>
          </a:xfrm>
          <a:prstGeom prst="rect">
            <a:avLst/>
          </a:prstGeom>
          <a:solidFill>
            <a:srgbClr val="16161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9" name="Google Shape;79;p3" descr="https://n1s1.hsmedia.ru/e8/3b/a4/e83ba42f192697bfef4fee2a35ebafbe/728x384_1_07f7173da441797641b045c52deb79b2@4096x2160_0xac120003_16231583861654613317.jpeg"/>
          <p:cNvPicPr preferRelativeResize="0"/>
          <p:nvPr/>
        </p:nvPicPr>
        <p:blipFill rotWithShape="1">
          <a:blip r:embed="rId4">
            <a:alphaModFix/>
          </a:blip>
          <a:srcRect l="10392" t="-224" r="-10391" b="223"/>
          <a:stretch/>
        </p:blipFill>
        <p:spPr>
          <a:xfrm>
            <a:off x="5639714" y="-26947"/>
            <a:ext cx="10862833" cy="5729847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B3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/>
          <p:nvPr/>
        </p:nvSpPr>
        <p:spPr>
          <a:xfrm>
            <a:off x="275694" y="252511"/>
            <a:ext cx="9541582" cy="5220107"/>
          </a:xfrm>
          <a:prstGeom prst="roundRect">
            <a:avLst>
              <a:gd name="adj" fmla="val 367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5" name="Google Shape;85;p4"/>
          <p:cNvSpPr txBox="1"/>
          <p:nvPr/>
        </p:nvSpPr>
        <p:spPr>
          <a:xfrm>
            <a:off x="849286" y="2314542"/>
            <a:ext cx="8372527" cy="1035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5800"/>
              <a:buFont typeface="Arial"/>
              <a:buNone/>
            </a:pPr>
            <a:endParaRPr sz="5800" b="1" i="0" u="none" strike="noStrike" cap="none">
              <a:solidFill>
                <a:srgbClr val="2778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4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9232" y="5023726"/>
            <a:ext cx="821682" cy="143958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4"/>
          <p:cNvSpPr txBox="1"/>
          <p:nvPr/>
        </p:nvSpPr>
        <p:spPr>
          <a:xfrm>
            <a:off x="614242" y="92451"/>
            <a:ext cx="8842613" cy="1096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4"/>
          <p:cNvSpPr txBox="1"/>
          <p:nvPr/>
        </p:nvSpPr>
        <p:spPr>
          <a:xfrm>
            <a:off x="772845" y="638490"/>
            <a:ext cx="899954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3700"/>
              <a:buFont typeface="Arial"/>
              <a:buNone/>
            </a:pPr>
            <a:r>
              <a:rPr lang="ru-RU" sz="3700" b="0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Печень</a:t>
            </a:r>
            <a:endParaRPr sz="3700" b="0" i="0" u="none" strike="noStrike" cap="non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4"/>
          <p:cNvPicPr preferRelativeResize="0"/>
          <p:nvPr/>
        </p:nvPicPr>
        <p:blipFill rotWithShape="1">
          <a:blip r:embed="rId4">
            <a:alphaModFix/>
          </a:blip>
          <a:srcRect r="23378"/>
          <a:stretch/>
        </p:blipFill>
        <p:spPr>
          <a:xfrm>
            <a:off x="3456934" y="1188816"/>
            <a:ext cx="2274015" cy="354014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4"/>
          <p:cNvSpPr txBox="1"/>
          <p:nvPr/>
        </p:nvSpPr>
        <p:spPr>
          <a:xfrm>
            <a:off x="5779521" y="1091067"/>
            <a:ext cx="1487397" cy="400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пищевод</a:t>
            </a:r>
            <a:endParaRPr sz="2000" b="0" i="0" u="none" strike="noStrike" cap="non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4"/>
          <p:cNvSpPr txBox="1"/>
          <p:nvPr/>
        </p:nvSpPr>
        <p:spPr>
          <a:xfrm>
            <a:off x="5779521" y="1619011"/>
            <a:ext cx="1487397" cy="400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печень</a:t>
            </a:r>
            <a:endParaRPr sz="2000" b="0" i="0" u="none" strike="noStrike" cap="non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4"/>
          <p:cNvSpPr txBox="1"/>
          <p:nvPr/>
        </p:nvSpPr>
        <p:spPr>
          <a:xfrm>
            <a:off x="5779521" y="2039216"/>
            <a:ext cx="1487397" cy="400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желудок</a:t>
            </a:r>
            <a:endParaRPr sz="2000" b="0" i="0" u="none" strike="noStrike" cap="non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4"/>
          <p:cNvSpPr txBox="1"/>
          <p:nvPr/>
        </p:nvSpPr>
        <p:spPr>
          <a:xfrm>
            <a:off x="5779521" y="2442381"/>
            <a:ext cx="2896139" cy="400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поджелудочная железа</a:t>
            </a:r>
            <a:endParaRPr sz="2000" b="0" i="0" u="none" strike="noStrike" cap="non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4"/>
          <p:cNvSpPr txBox="1"/>
          <p:nvPr/>
        </p:nvSpPr>
        <p:spPr>
          <a:xfrm>
            <a:off x="5779521" y="3099757"/>
            <a:ext cx="2223569" cy="400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тонкая кишка</a:t>
            </a:r>
            <a:endParaRPr sz="2000" b="0" i="0" u="none" strike="noStrike" cap="non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4"/>
          <p:cNvSpPr txBox="1"/>
          <p:nvPr/>
        </p:nvSpPr>
        <p:spPr>
          <a:xfrm>
            <a:off x="5779521" y="3935930"/>
            <a:ext cx="1865790" cy="400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толстая кишка</a:t>
            </a:r>
            <a:endParaRPr sz="2000" b="0" i="0" u="none" strike="noStrike" cap="non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B3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"/>
          <p:cNvSpPr/>
          <p:nvPr/>
        </p:nvSpPr>
        <p:spPr>
          <a:xfrm>
            <a:off x="275694" y="252511"/>
            <a:ext cx="9541582" cy="5220107"/>
          </a:xfrm>
          <a:prstGeom prst="roundRect">
            <a:avLst>
              <a:gd name="adj" fmla="val 367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1" name="Google Shape;101;p5"/>
          <p:cNvSpPr txBox="1"/>
          <p:nvPr/>
        </p:nvSpPr>
        <p:spPr>
          <a:xfrm>
            <a:off x="849286" y="2314542"/>
            <a:ext cx="8372527" cy="1035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5800"/>
              <a:buFont typeface="Arial"/>
              <a:buNone/>
            </a:pPr>
            <a:endParaRPr sz="5800" b="1" i="0" u="none" strike="noStrike" cap="none">
              <a:solidFill>
                <a:srgbClr val="2778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5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9232" y="5023726"/>
            <a:ext cx="821682" cy="14395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5"/>
          <p:cNvSpPr txBox="1"/>
          <p:nvPr/>
        </p:nvSpPr>
        <p:spPr>
          <a:xfrm>
            <a:off x="614242" y="92451"/>
            <a:ext cx="8842613" cy="1096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5"/>
          <p:cNvPicPr preferRelativeResize="0"/>
          <p:nvPr/>
        </p:nvPicPr>
        <p:blipFill rotWithShape="1">
          <a:blip r:embed="rId4">
            <a:alphaModFix/>
          </a:blip>
          <a:srcRect l="5696" t="5917" r="9520" b="9704"/>
          <a:stretch/>
        </p:blipFill>
        <p:spPr>
          <a:xfrm>
            <a:off x="2588965" y="1211855"/>
            <a:ext cx="4946574" cy="368724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5"/>
          <p:cNvSpPr txBox="1"/>
          <p:nvPr/>
        </p:nvSpPr>
        <p:spPr>
          <a:xfrm>
            <a:off x="772845" y="638490"/>
            <a:ext cx="899954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3700"/>
              <a:buFont typeface="Arial"/>
              <a:buNone/>
            </a:pPr>
            <a:r>
              <a:rPr lang="ru-RU" sz="3700" b="0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Гепатоцит</a:t>
            </a:r>
            <a:endParaRPr sz="3700" b="0" i="0" u="none" strike="noStrike" cap="non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B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"/>
          <p:cNvSpPr txBox="1"/>
          <p:nvPr/>
        </p:nvSpPr>
        <p:spPr>
          <a:xfrm>
            <a:off x="849286" y="2314542"/>
            <a:ext cx="8372527" cy="1035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5800"/>
              <a:buFont typeface="Arial"/>
              <a:buNone/>
            </a:pPr>
            <a:endParaRPr sz="5800" b="1" i="0" u="none" strike="noStrike" cap="none">
              <a:solidFill>
                <a:srgbClr val="2778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6"/>
          <p:cNvSpPr txBox="1"/>
          <p:nvPr/>
        </p:nvSpPr>
        <p:spPr>
          <a:xfrm>
            <a:off x="614242" y="92451"/>
            <a:ext cx="8842613" cy="1096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6"/>
          <p:cNvSpPr txBox="1"/>
          <p:nvPr/>
        </p:nvSpPr>
        <p:spPr>
          <a:xfrm>
            <a:off x="772845" y="638490"/>
            <a:ext cx="899954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3700"/>
              <a:buFont typeface="Arial"/>
              <a:buNone/>
            </a:pPr>
            <a:r>
              <a:rPr lang="ru-RU" sz="3700" b="0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Функции печени</a:t>
            </a:r>
            <a:endParaRPr sz="3700" b="0" i="0" u="none" strike="noStrike" cap="non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"/>
          <p:cNvSpPr/>
          <p:nvPr/>
        </p:nvSpPr>
        <p:spPr>
          <a:xfrm>
            <a:off x="823624" y="1544652"/>
            <a:ext cx="8398189" cy="3809546"/>
          </a:xfrm>
          <a:prstGeom prst="roundRect">
            <a:avLst>
              <a:gd name="adj" fmla="val 6311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4" name="Google Shape;114;p6"/>
          <p:cNvSpPr txBox="1"/>
          <p:nvPr/>
        </p:nvSpPr>
        <p:spPr>
          <a:xfrm>
            <a:off x="969963" y="1669974"/>
            <a:ext cx="4299280" cy="3477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285750" marR="0" lvl="0" indent="-285750" algn="l" rtl="0">
              <a:lnSpc>
                <a:spcPct val="1714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Char char="─"/>
            </a:pPr>
            <a:r>
              <a:rPr lang="ru-RU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Синтезирует витамины, гормоны,</a:t>
            </a:r>
            <a:br>
              <a:rPr lang="ru-RU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ru-RU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минеральные вещества</a:t>
            </a:r>
            <a:endParaRPr/>
          </a:p>
          <a:p>
            <a:pPr marL="285750" marR="0" lvl="0" indent="-285750" algn="l" rtl="0">
              <a:lnSpc>
                <a:spcPct val="1714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Char char="─"/>
            </a:pPr>
            <a:r>
              <a:rPr lang="ru-RU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Орган обезвреживания</a:t>
            </a:r>
            <a:endParaRPr/>
          </a:p>
          <a:p>
            <a:pPr marL="285750" marR="0" lvl="0" indent="-285750" algn="l" rtl="0">
              <a:lnSpc>
                <a:spcPct val="1714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Char char="─"/>
            </a:pPr>
            <a:r>
              <a:rPr lang="ru-RU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Синтезирует желчь</a:t>
            </a:r>
            <a:endParaRPr/>
          </a:p>
          <a:p>
            <a:pPr marL="285750" marR="0" lvl="0" indent="-285750" algn="l" rtl="0">
              <a:lnSpc>
                <a:spcPct val="1714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Char char="─"/>
            </a:pPr>
            <a:r>
              <a:rPr lang="ru-RU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Орган утилизации эритроцитов</a:t>
            </a:r>
            <a:endParaRPr/>
          </a:p>
          <a:p>
            <a:pPr marL="285750" marR="0" lvl="0" indent="-285750" algn="l" rtl="0">
              <a:lnSpc>
                <a:spcPct val="1714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Char char="─"/>
            </a:pPr>
            <a:r>
              <a:rPr lang="ru-RU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Участвует в холестериновом обмене</a:t>
            </a:r>
            <a:endParaRPr/>
          </a:p>
          <a:p>
            <a:pPr marL="285750" marR="0" lvl="0" indent="-285750" algn="l" rtl="0">
              <a:lnSpc>
                <a:spcPct val="1714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Char char="─"/>
            </a:pPr>
            <a:r>
              <a:rPr lang="ru-RU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Орган пищеварения</a:t>
            </a:r>
            <a:endParaRPr/>
          </a:p>
          <a:p>
            <a:pPr marL="285750" marR="0" lvl="0" indent="-285750" algn="l" rtl="0">
              <a:lnSpc>
                <a:spcPct val="1714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Char char="─"/>
            </a:pPr>
            <a:r>
              <a:rPr lang="ru-RU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Орган кроветворения</a:t>
            </a:r>
            <a:endParaRPr/>
          </a:p>
          <a:p>
            <a:pPr marL="285750" marR="0" lvl="0" indent="-285750" algn="l" rtl="0">
              <a:lnSpc>
                <a:spcPct val="1714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Char char="─"/>
            </a:pPr>
            <a:r>
              <a:rPr lang="ru-RU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Хранилище витаминов, железа, гликогена</a:t>
            </a:r>
            <a:endParaRPr/>
          </a:p>
          <a:p>
            <a:pPr marL="285750" marR="0" lvl="0" indent="-285750" algn="l" rtl="0">
              <a:lnSpc>
                <a:spcPct val="1714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Char char="─"/>
            </a:pPr>
            <a:r>
              <a:rPr lang="ru-RU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Отвечает за белковый обмен</a:t>
            </a:r>
            <a:endParaRPr/>
          </a:p>
          <a:p>
            <a:pPr marL="285750" marR="0" lvl="0" indent="-285750" algn="l" rtl="0">
              <a:lnSpc>
                <a:spcPct val="1714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Char char="─"/>
            </a:pPr>
            <a:r>
              <a:rPr lang="ru-RU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Барьерно-очистительная функция</a:t>
            </a:r>
            <a:endParaRPr/>
          </a:p>
        </p:txBody>
      </p:sp>
      <p:pic>
        <p:nvPicPr>
          <p:cNvPr id="115" name="Google Shape;11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4905" y="2321218"/>
            <a:ext cx="3427464" cy="2256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B3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"/>
          <p:cNvSpPr/>
          <p:nvPr/>
        </p:nvSpPr>
        <p:spPr>
          <a:xfrm>
            <a:off x="823624" y="1544652"/>
            <a:ext cx="4354303" cy="3809546"/>
          </a:xfrm>
          <a:prstGeom prst="roundRect">
            <a:avLst>
              <a:gd name="adj" fmla="val 6311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1" name="Google Shape;121;p7"/>
          <p:cNvSpPr txBox="1">
            <a:spLocks noGrp="1"/>
          </p:cNvSpPr>
          <p:nvPr>
            <p:ph type="title" idx="4294967295"/>
          </p:nvPr>
        </p:nvSpPr>
        <p:spPr>
          <a:xfrm>
            <a:off x="763087" y="638175"/>
            <a:ext cx="8999537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3700"/>
              <a:buFont typeface="Arial"/>
              <a:buNone/>
            </a:pPr>
            <a:r>
              <a:rPr lang="ru-RU" sz="3700" b="0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Виды</a:t>
            </a:r>
            <a:endParaRPr sz="3700" b="0" i="0" u="none" strike="noStrike" cap="non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7"/>
          <p:cNvSpPr/>
          <p:nvPr/>
        </p:nvSpPr>
        <p:spPr>
          <a:xfrm>
            <a:off x="6376723" y="232241"/>
            <a:ext cx="725073" cy="725073"/>
          </a:xfrm>
          <a:prstGeom prst="ellipse">
            <a:avLst/>
          </a:prstGeom>
          <a:solidFill>
            <a:srgbClr val="B6DF89"/>
          </a:solidFill>
          <a:ln w="12700" cap="flat" cmpd="sng">
            <a:solidFill>
              <a:srgbClr val="B6DF89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3" name="Google Shape;123;p7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90416" y="892881"/>
            <a:ext cx="821682" cy="143958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7"/>
          <p:cNvSpPr/>
          <p:nvPr/>
        </p:nvSpPr>
        <p:spPr>
          <a:xfrm>
            <a:off x="7277204" y="854949"/>
            <a:ext cx="453783" cy="453783"/>
          </a:xfrm>
          <a:prstGeom prst="ellipse">
            <a:avLst/>
          </a:prstGeom>
          <a:solidFill>
            <a:srgbClr val="B6DF89"/>
          </a:solidFill>
          <a:ln w="12700" cap="flat" cmpd="sng">
            <a:solidFill>
              <a:srgbClr val="B6DF89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5" name="Google Shape;125;p7"/>
          <p:cNvSpPr/>
          <p:nvPr/>
        </p:nvSpPr>
        <p:spPr>
          <a:xfrm>
            <a:off x="5471825" y="1544652"/>
            <a:ext cx="4354303" cy="3809545"/>
          </a:xfrm>
          <a:prstGeom prst="roundRect">
            <a:avLst>
              <a:gd name="adj" fmla="val 6311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6" name="Google Shape;126;p7"/>
          <p:cNvSpPr txBox="1"/>
          <p:nvPr/>
        </p:nvSpPr>
        <p:spPr>
          <a:xfrm>
            <a:off x="1132505" y="1732258"/>
            <a:ext cx="3498139" cy="46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Приобретенные</a:t>
            </a:r>
            <a:endParaRPr sz="2400" b="1" i="0" u="none" strike="noStrike" cap="non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7"/>
          <p:cNvSpPr txBox="1"/>
          <p:nvPr/>
        </p:nvSpPr>
        <p:spPr>
          <a:xfrm>
            <a:off x="969963" y="2437476"/>
            <a:ext cx="4299280" cy="2669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─"/>
            </a:pPr>
            <a:r>
              <a:rPr lang="ru-RU"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Неалкогольная жировая</a:t>
            </a:r>
            <a:endParaRPr/>
          </a:p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</a:pPr>
            <a:r>
              <a:rPr lang="ru-RU"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болезнь печени</a:t>
            </a:r>
            <a:endParaRPr/>
          </a:p>
          <a:p>
            <a:pPr marL="285750" marR="0" lvl="0" indent="-285750" algn="l" rtl="0">
              <a:lnSpc>
                <a:spcPct val="16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─"/>
            </a:pPr>
            <a:r>
              <a:rPr lang="ru-RU"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Алкогольная болезнь печени</a:t>
            </a:r>
            <a:endParaRPr/>
          </a:p>
          <a:p>
            <a:pPr marL="285750" marR="0" lvl="0" indent="-285750" algn="l" rtl="0">
              <a:lnSpc>
                <a:spcPct val="16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─"/>
            </a:pPr>
            <a:r>
              <a:rPr lang="ru-RU"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Вирусный гепатит B и C</a:t>
            </a:r>
            <a:endParaRPr sz="20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marR="0" lvl="0" indent="-285750" algn="l" rtl="0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─"/>
            </a:pPr>
            <a:r>
              <a:rPr lang="ru-RU"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Лекарственные поражения</a:t>
            </a:r>
            <a:endParaRPr/>
          </a:p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</a:pPr>
            <a:r>
              <a:rPr lang="ru-RU"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печени</a:t>
            </a:r>
            <a:endParaRPr/>
          </a:p>
        </p:txBody>
      </p:sp>
      <p:sp>
        <p:nvSpPr>
          <p:cNvPr id="128" name="Google Shape;128;p7"/>
          <p:cNvSpPr/>
          <p:nvPr/>
        </p:nvSpPr>
        <p:spPr>
          <a:xfrm>
            <a:off x="1152311" y="2416324"/>
            <a:ext cx="3670953" cy="1786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9" name="Google Shape;129;p7"/>
          <p:cNvSpPr txBox="1"/>
          <p:nvPr/>
        </p:nvSpPr>
        <p:spPr>
          <a:xfrm>
            <a:off x="5865370" y="1732258"/>
            <a:ext cx="3786629" cy="46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Генетические</a:t>
            </a:r>
            <a:endParaRPr sz="2400" b="1" i="0" u="none" strike="noStrike" cap="non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7"/>
          <p:cNvSpPr/>
          <p:nvPr/>
        </p:nvSpPr>
        <p:spPr>
          <a:xfrm>
            <a:off x="5885179" y="2416324"/>
            <a:ext cx="3670952" cy="1786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1" name="Google Shape;131;p7"/>
          <p:cNvSpPr/>
          <p:nvPr/>
        </p:nvSpPr>
        <p:spPr>
          <a:xfrm>
            <a:off x="3522429" y="6081670"/>
            <a:ext cx="5067987" cy="5067987"/>
          </a:xfrm>
          <a:prstGeom prst="ellipse">
            <a:avLst/>
          </a:prstGeom>
          <a:noFill/>
          <a:ln w="952500" cap="flat" cmpd="sng">
            <a:solidFill>
              <a:srgbClr val="B6DF8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2" name="Google Shape;132;p7"/>
          <p:cNvSpPr txBox="1"/>
          <p:nvPr/>
        </p:nvSpPr>
        <p:spPr>
          <a:xfrm>
            <a:off x="790532" y="320254"/>
            <a:ext cx="3804327" cy="400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lang="ru-RU" sz="2000" b="1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Повреждения печени</a:t>
            </a:r>
            <a:endParaRPr sz="2000" b="1" i="0" u="none" strike="noStrike" cap="non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7"/>
          <p:cNvSpPr txBox="1"/>
          <p:nvPr/>
        </p:nvSpPr>
        <p:spPr>
          <a:xfrm>
            <a:off x="5741232" y="2492542"/>
            <a:ext cx="4021391" cy="152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285750" marR="0" lvl="0" indent="-2857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─"/>
            </a:pPr>
            <a:r>
              <a:rPr lang="ru-RU"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Гемохроматоз</a:t>
            </a:r>
            <a:endParaRPr sz="20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marR="0" lvl="0" indent="-2857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─"/>
            </a:pPr>
            <a:r>
              <a:rPr lang="ru-RU"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Синдром Жильбера</a:t>
            </a:r>
            <a:endParaRPr sz="20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─"/>
            </a:pPr>
            <a:r>
              <a:rPr lang="ru-RU"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Болезнь 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</a:pPr>
            <a:r>
              <a:rPr lang="ru-RU"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Вильсона-Коновалова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B3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"/>
          <p:cNvSpPr/>
          <p:nvPr/>
        </p:nvSpPr>
        <p:spPr>
          <a:xfrm>
            <a:off x="248731" y="222046"/>
            <a:ext cx="9541582" cy="5220107"/>
          </a:xfrm>
          <a:prstGeom prst="roundRect">
            <a:avLst>
              <a:gd name="adj" fmla="val 367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9" name="Google Shape;139;p8"/>
          <p:cNvSpPr txBox="1"/>
          <p:nvPr/>
        </p:nvSpPr>
        <p:spPr>
          <a:xfrm>
            <a:off x="849286" y="2314542"/>
            <a:ext cx="8372527" cy="1035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5800"/>
              <a:buFont typeface="Arial"/>
              <a:buNone/>
            </a:pPr>
            <a:endParaRPr sz="5800" b="1" i="0" u="none" strike="noStrike" cap="none">
              <a:solidFill>
                <a:srgbClr val="2778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8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9232" y="5023726"/>
            <a:ext cx="821682" cy="143958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8"/>
          <p:cNvSpPr txBox="1"/>
          <p:nvPr/>
        </p:nvSpPr>
        <p:spPr>
          <a:xfrm>
            <a:off x="614242" y="92451"/>
            <a:ext cx="8842613" cy="1096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8"/>
          <p:cNvSpPr txBox="1"/>
          <p:nvPr/>
        </p:nvSpPr>
        <p:spPr>
          <a:xfrm>
            <a:off x="772845" y="638490"/>
            <a:ext cx="899954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3700"/>
              <a:buFont typeface="Arial"/>
              <a:buNone/>
            </a:pPr>
            <a:r>
              <a:rPr lang="ru-RU" sz="3700" b="0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Стадии</a:t>
            </a:r>
            <a:endParaRPr sz="3700" b="0" i="0" u="none" strike="noStrike" cap="non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8"/>
          <p:cNvPicPr preferRelativeResize="0"/>
          <p:nvPr/>
        </p:nvPicPr>
        <p:blipFill rotWithShape="1">
          <a:blip r:embed="rId4">
            <a:alphaModFix/>
          </a:blip>
          <a:srcRect l="10251"/>
          <a:stretch/>
        </p:blipFill>
        <p:spPr>
          <a:xfrm>
            <a:off x="2791693" y="856880"/>
            <a:ext cx="4836659" cy="3840697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8"/>
          <p:cNvSpPr txBox="1"/>
          <p:nvPr/>
        </p:nvSpPr>
        <p:spPr>
          <a:xfrm>
            <a:off x="790532" y="320254"/>
            <a:ext cx="3804327" cy="400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lang="ru-RU" sz="2000" b="1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Повреждения печени</a:t>
            </a:r>
            <a:endParaRPr sz="2000" b="1" i="0" u="none" strike="noStrike" cap="non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5" name="Google Shape;145;p8"/>
          <p:cNvCxnSpPr/>
          <p:nvPr/>
        </p:nvCxnSpPr>
        <p:spPr>
          <a:xfrm>
            <a:off x="2687932" y="2291469"/>
            <a:ext cx="195693" cy="192802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46" name="Google Shape;146;p8"/>
          <p:cNvGrpSpPr/>
          <p:nvPr/>
        </p:nvGrpSpPr>
        <p:grpSpPr>
          <a:xfrm>
            <a:off x="772845" y="1989632"/>
            <a:ext cx="2039102" cy="305860"/>
            <a:chOff x="772845" y="1989632"/>
            <a:chExt cx="2039102" cy="305860"/>
          </a:xfrm>
        </p:grpSpPr>
        <p:sp>
          <p:nvSpPr>
            <p:cNvPr id="147" name="Google Shape;147;p8"/>
            <p:cNvSpPr txBox="1"/>
            <p:nvPr/>
          </p:nvSpPr>
          <p:spPr>
            <a:xfrm>
              <a:off x="772845" y="1989632"/>
              <a:ext cx="2039102" cy="3058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525" tIns="29525" rIns="29525" bIns="295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1616"/>
                </a:buClr>
                <a:buSzPts val="1600"/>
                <a:buFont typeface="Arial"/>
                <a:buNone/>
              </a:pPr>
              <a:r>
                <a:rPr lang="ru-RU" sz="1600" b="1" i="0" u="none" strike="noStrike" cap="none">
                  <a:solidFill>
                    <a:srgbClr val="161616"/>
                  </a:solidFill>
                  <a:latin typeface="Arial"/>
                  <a:ea typeface="Arial"/>
                  <a:cs typeface="Arial"/>
                  <a:sym typeface="Arial"/>
                </a:rPr>
                <a:t>Жировая печень</a:t>
              </a:r>
              <a:endParaRPr sz="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148" name="Google Shape;148;p8"/>
            <p:cNvCxnSpPr/>
            <p:nvPr/>
          </p:nvCxnSpPr>
          <p:spPr>
            <a:xfrm>
              <a:off x="849286" y="2293760"/>
              <a:ext cx="1843409" cy="0"/>
            </a:xfrm>
            <a:prstGeom prst="straightConnector1">
              <a:avLst/>
            </a:prstGeom>
            <a:noFill/>
            <a:ln w="12700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49" name="Google Shape;149;p8"/>
          <p:cNvGrpSpPr/>
          <p:nvPr/>
        </p:nvGrpSpPr>
        <p:grpSpPr>
          <a:xfrm>
            <a:off x="935766" y="4528238"/>
            <a:ext cx="2039102" cy="305860"/>
            <a:chOff x="935766" y="4528238"/>
            <a:chExt cx="2039102" cy="305860"/>
          </a:xfrm>
        </p:grpSpPr>
        <p:sp>
          <p:nvSpPr>
            <p:cNvPr id="150" name="Google Shape;150;p8"/>
            <p:cNvSpPr txBox="1"/>
            <p:nvPr/>
          </p:nvSpPr>
          <p:spPr>
            <a:xfrm>
              <a:off x="935766" y="4528238"/>
              <a:ext cx="2039102" cy="3058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525" tIns="29525" rIns="29525" bIns="295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1616"/>
                </a:buClr>
                <a:buSzPts val="1600"/>
                <a:buFont typeface="Arial"/>
                <a:buNone/>
              </a:pPr>
              <a:r>
                <a:rPr lang="ru-RU" sz="1600" b="1" i="0" u="none" strike="noStrike" cap="none">
                  <a:solidFill>
                    <a:srgbClr val="161616"/>
                  </a:solidFill>
                  <a:latin typeface="Arial"/>
                  <a:ea typeface="Arial"/>
                  <a:cs typeface="Arial"/>
                  <a:sym typeface="Arial"/>
                </a:rPr>
                <a:t>Фиброз печени</a:t>
              </a:r>
              <a:endParaRPr sz="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151" name="Google Shape;151;p8"/>
            <p:cNvCxnSpPr/>
            <p:nvPr/>
          </p:nvCxnSpPr>
          <p:spPr>
            <a:xfrm>
              <a:off x="1040216" y="4834098"/>
              <a:ext cx="1843409" cy="0"/>
            </a:xfrm>
            <a:prstGeom prst="straightConnector1">
              <a:avLst/>
            </a:prstGeom>
            <a:noFill/>
            <a:ln w="12700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2" name="Google Shape;152;p8"/>
          <p:cNvGrpSpPr/>
          <p:nvPr/>
        </p:nvGrpSpPr>
        <p:grpSpPr>
          <a:xfrm>
            <a:off x="6986959" y="742050"/>
            <a:ext cx="2039102" cy="305860"/>
            <a:chOff x="6986959" y="742050"/>
            <a:chExt cx="2039102" cy="305860"/>
          </a:xfrm>
        </p:grpSpPr>
        <p:sp>
          <p:nvSpPr>
            <p:cNvPr id="153" name="Google Shape;153;p8"/>
            <p:cNvSpPr txBox="1"/>
            <p:nvPr/>
          </p:nvSpPr>
          <p:spPr>
            <a:xfrm>
              <a:off x="6986959" y="742050"/>
              <a:ext cx="2039102" cy="3058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525" tIns="29525" rIns="29525" bIns="295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1616"/>
                </a:buClr>
                <a:buSzPts val="1600"/>
                <a:buFont typeface="Arial"/>
                <a:buNone/>
              </a:pPr>
              <a:r>
                <a:rPr lang="ru-RU" sz="1600" b="1" i="0" u="none" strike="noStrike" cap="none">
                  <a:solidFill>
                    <a:srgbClr val="161616"/>
                  </a:solidFill>
                  <a:latin typeface="Arial"/>
                  <a:ea typeface="Arial"/>
                  <a:cs typeface="Arial"/>
                  <a:sym typeface="Arial"/>
                </a:rPr>
                <a:t>Здоровая печень</a:t>
              </a:r>
              <a:endParaRPr sz="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154" name="Google Shape;154;p8"/>
            <p:cNvCxnSpPr/>
            <p:nvPr/>
          </p:nvCxnSpPr>
          <p:spPr>
            <a:xfrm>
              <a:off x="7075281" y="1045985"/>
              <a:ext cx="1843409" cy="0"/>
            </a:xfrm>
            <a:prstGeom prst="straightConnector1">
              <a:avLst/>
            </a:prstGeom>
            <a:noFill/>
            <a:ln w="12700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5" name="Google Shape;155;p8"/>
          <p:cNvGrpSpPr/>
          <p:nvPr/>
        </p:nvGrpSpPr>
        <p:grpSpPr>
          <a:xfrm>
            <a:off x="7075281" y="4511288"/>
            <a:ext cx="2039102" cy="305860"/>
            <a:chOff x="7075281" y="4511288"/>
            <a:chExt cx="2039102" cy="305860"/>
          </a:xfrm>
        </p:grpSpPr>
        <p:sp>
          <p:nvSpPr>
            <p:cNvPr id="156" name="Google Shape;156;p8"/>
            <p:cNvSpPr txBox="1"/>
            <p:nvPr/>
          </p:nvSpPr>
          <p:spPr>
            <a:xfrm>
              <a:off x="7075281" y="4511288"/>
              <a:ext cx="2039102" cy="3058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525" tIns="29525" rIns="29525" bIns="295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1616"/>
                </a:buClr>
                <a:buSzPts val="1600"/>
                <a:buFont typeface="Arial"/>
                <a:buNone/>
              </a:pPr>
              <a:r>
                <a:rPr lang="ru-RU" sz="1600" b="1" i="0" u="none" strike="noStrike" cap="none">
                  <a:solidFill>
                    <a:srgbClr val="161616"/>
                  </a:solidFill>
                  <a:latin typeface="Arial"/>
                  <a:ea typeface="Arial"/>
                  <a:cs typeface="Arial"/>
                  <a:sym typeface="Arial"/>
                </a:rPr>
                <a:t>Цирроз печени</a:t>
              </a:r>
              <a:endParaRPr sz="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157" name="Google Shape;157;p8"/>
            <p:cNvCxnSpPr/>
            <p:nvPr/>
          </p:nvCxnSpPr>
          <p:spPr>
            <a:xfrm>
              <a:off x="7173127" y="4815383"/>
              <a:ext cx="1843409" cy="0"/>
            </a:xfrm>
            <a:prstGeom prst="straightConnector1">
              <a:avLst/>
            </a:prstGeom>
            <a:noFill/>
            <a:ln w="12700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158" name="Google Shape;158;p8"/>
          <p:cNvCxnSpPr/>
          <p:nvPr/>
        </p:nvCxnSpPr>
        <p:spPr>
          <a:xfrm flipH="1">
            <a:off x="6351270" y="1045966"/>
            <a:ext cx="731631" cy="144436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9" name="Google Shape;159;p8"/>
          <p:cNvCxnSpPr/>
          <p:nvPr/>
        </p:nvCxnSpPr>
        <p:spPr>
          <a:xfrm>
            <a:off x="6796351" y="4384141"/>
            <a:ext cx="381802" cy="432765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0" name="Google Shape;160;p8"/>
          <p:cNvCxnSpPr/>
          <p:nvPr/>
        </p:nvCxnSpPr>
        <p:spPr>
          <a:xfrm flipH="1">
            <a:off x="2882034" y="4537762"/>
            <a:ext cx="583623" cy="298935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B3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"/>
          <p:cNvSpPr/>
          <p:nvPr/>
        </p:nvSpPr>
        <p:spPr>
          <a:xfrm>
            <a:off x="248731" y="222046"/>
            <a:ext cx="9541582" cy="5220107"/>
          </a:xfrm>
          <a:prstGeom prst="roundRect">
            <a:avLst>
              <a:gd name="adj" fmla="val 367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6" name="Google Shape;166;p9"/>
          <p:cNvSpPr txBox="1"/>
          <p:nvPr/>
        </p:nvSpPr>
        <p:spPr>
          <a:xfrm>
            <a:off x="849286" y="2314542"/>
            <a:ext cx="8372527" cy="1035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5800"/>
              <a:buFont typeface="Arial"/>
              <a:buNone/>
            </a:pPr>
            <a:endParaRPr sz="5800" b="1" i="0" u="none" strike="noStrike" cap="none">
              <a:solidFill>
                <a:srgbClr val="2778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9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9232" y="5023726"/>
            <a:ext cx="821682" cy="143958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9"/>
          <p:cNvSpPr txBox="1"/>
          <p:nvPr/>
        </p:nvSpPr>
        <p:spPr>
          <a:xfrm>
            <a:off x="614242" y="92451"/>
            <a:ext cx="8842613" cy="1096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9"/>
          <p:cNvSpPr txBox="1"/>
          <p:nvPr/>
        </p:nvSpPr>
        <p:spPr>
          <a:xfrm>
            <a:off x="790532" y="320254"/>
            <a:ext cx="3804327" cy="400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lang="ru-RU" sz="2000" b="1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Повреждения печени</a:t>
            </a:r>
            <a:endParaRPr sz="2000" b="1" i="0" u="none" strike="noStrike" cap="non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9"/>
          <p:cNvPicPr preferRelativeResize="0"/>
          <p:nvPr/>
        </p:nvPicPr>
        <p:blipFill rotWithShape="1">
          <a:blip r:embed="rId4">
            <a:alphaModFix/>
          </a:blip>
          <a:srcRect l="28170" r="30131" b="2243"/>
          <a:stretch/>
        </p:blipFill>
        <p:spPr>
          <a:xfrm>
            <a:off x="4082902" y="1098548"/>
            <a:ext cx="1850065" cy="3848978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9"/>
          <p:cNvSpPr txBox="1"/>
          <p:nvPr/>
        </p:nvSpPr>
        <p:spPr>
          <a:xfrm>
            <a:off x="772845" y="638490"/>
            <a:ext cx="899954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3700"/>
              <a:buFont typeface="Arial"/>
              <a:buNone/>
            </a:pPr>
            <a:r>
              <a:rPr lang="ru-RU" sz="3700" b="0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Признаки</a:t>
            </a:r>
            <a:endParaRPr sz="3700" b="0" i="0" u="none" strike="noStrike" cap="non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9"/>
          <p:cNvSpPr txBox="1"/>
          <p:nvPr/>
        </p:nvSpPr>
        <p:spPr>
          <a:xfrm>
            <a:off x="5872947" y="1016277"/>
            <a:ext cx="1872657" cy="73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Нарушение функций работы мозга (энцефалопатия)</a:t>
            </a:r>
            <a:endParaRPr sz="1400" b="0" i="0" u="none" strike="noStrike" cap="non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9"/>
          <p:cNvSpPr txBox="1"/>
          <p:nvPr/>
        </p:nvSpPr>
        <p:spPr>
          <a:xfrm>
            <a:off x="5899755" y="2129780"/>
            <a:ext cx="1487397" cy="73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Кровотечения из вен пищевода и желудка</a:t>
            </a:r>
            <a:endParaRPr sz="1400" b="0" i="0" u="none" strike="noStrike" cap="non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9"/>
          <p:cNvSpPr txBox="1"/>
          <p:nvPr/>
        </p:nvSpPr>
        <p:spPr>
          <a:xfrm>
            <a:off x="5916361" y="3053202"/>
            <a:ext cx="1487397" cy="3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Асцит</a:t>
            </a:r>
            <a:endParaRPr sz="1400" b="0" i="0" u="none" strike="noStrike" cap="non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9"/>
          <p:cNvSpPr txBox="1"/>
          <p:nvPr/>
        </p:nvSpPr>
        <p:spPr>
          <a:xfrm>
            <a:off x="5899754" y="3709868"/>
            <a:ext cx="1487397" cy="3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Отеки</a:t>
            </a:r>
            <a:endParaRPr sz="1400" b="0" i="0" u="none" strike="noStrike" cap="non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9"/>
          <p:cNvSpPr txBox="1"/>
          <p:nvPr/>
        </p:nvSpPr>
        <p:spPr>
          <a:xfrm>
            <a:off x="2538970" y="1197138"/>
            <a:ext cx="1487397" cy="3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Желтуха</a:t>
            </a:r>
            <a:endParaRPr sz="1400" b="0" i="0" u="none" strike="noStrike" cap="non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9"/>
          <p:cNvSpPr txBox="1"/>
          <p:nvPr/>
        </p:nvSpPr>
        <p:spPr>
          <a:xfrm>
            <a:off x="2550889" y="1701265"/>
            <a:ext cx="1487397" cy="523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Сосудистые звездочки</a:t>
            </a:r>
            <a:endParaRPr/>
          </a:p>
        </p:txBody>
      </p:sp>
      <p:sp>
        <p:nvSpPr>
          <p:cNvPr id="178" name="Google Shape;178;p9"/>
          <p:cNvSpPr txBox="1"/>
          <p:nvPr/>
        </p:nvSpPr>
        <p:spPr>
          <a:xfrm>
            <a:off x="2577697" y="2663339"/>
            <a:ext cx="1487397" cy="523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Пальмарная эритема</a:t>
            </a:r>
            <a:endParaRPr sz="1400" b="0" i="0" u="none" strike="noStrike" cap="non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9"/>
          <p:cNvSpPr txBox="1"/>
          <p:nvPr/>
        </p:nvSpPr>
        <p:spPr>
          <a:xfrm>
            <a:off x="2564466" y="3285832"/>
            <a:ext cx="1487397" cy="3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Зуд кожи</a:t>
            </a:r>
            <a:endParaRPr sz="1400" b="0" i="0" u="none" strike="noStrike" cap="non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9"/>
          <p:cNvSpPr txBox="1"/>
          <p:nvPr/>
        </p:nvSpPr>
        <p:spPr>
          <a:xfrm>
            <a:off x="2573197" y="4148549"/>
            <a:ext cx="1487397" cy="73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Нарушение свертываемости крови</a:t>
            </a:r>
            <a:endParaRPr sz="1400" b="0" i="0" u="none" strike="noStrike" cap="non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868</Words>
  <Application>Microsoft Office PowerPoint</Application>
  <PresentationFormat>Произвольный</PresentationFormat>
  <Paragraphs>211</Paragraphs>
  <Slides>24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Helvetica Neue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Natalia Lebedeva</dc:creator>
  <cp:lastModifiedBy>Admin</cp:lastModifiedBy>
  <cp:revision>1</cp:revision>
  <dcterms:modified xsi:type="dcterms:W3CDTF">2023-07-14T10:57:22Z</dcterms:modified>
</cp:coreProperties>
</file>